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68" r:id="rId3"/>
    <p:sldId id="271" r:id="rId4"/>
    <p:sldId id="272" r:id="rId5"/>
    <p:sldId id="273" r:id="rId6"/>
    <p:sldId id="274" r:id="rId7"/>
    <p:sldId id="275" r:id="rId8"/>
    <p:sldId id="277" r:id="rId9"/>
    <p:sldId id="276" r:id="rId10"/>
    <p:sldId id="286" r:id="rId11"/>
    <p:sldId id="287" r:id="rId12"/>
    <p:sldId id="278" r:id="rId13"/>
    <p:sldId id="279" r:id="rId14"/>
    <p:sldId id="280" r:id="rId15"/>
    <p:sldId id="281" r:id="rId16"/>
    <p:sldId id="282" r:id="rId17"/>
    <p:sldId id="283" r:id="rId18"/>
    <p:sldId id="284" r:id="rId19"/>
    <p:sldId id="285" r:id="rId20"/>
    <p:sldId id="289"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6" autoAdjust="0"/>
    <p:restoredTop sz="92675" autoAdjust="0"/>
  </p:normalViewPr>
  <p:slideViewPr>
    <p:cSldViewPr snapToGrid="0">
      <p:cViewPr varScale="1">
        <p:scale>
          <a:sx n="82" d="100"/>
          <a:sy n="82" d="100"/>
        </p:scale>
        <p:origin x="582" y="36"/>
      </p:cViewPr>
      <p:guideLst/>
    </p:cSldViewPr>
  </p:slideViewPr>
  <p:notesTextViewPr>
    <p:cViewPr>
      <p:scale>
        <a:sx n="1" d="1"/>
        <a:sy n="1" d="1"/>
      </p:scale>
      <p:origin x="0" y="0"/>
    </p:cViewPr>
  </p:notesTextViewPr>
  <p:notesViewPr>
    <p:cSldViewPr snapToGrid="0">
      <p:cViewPr varScale="1">
        <p:scale>
          <a:sx n="85" d="100"/>
          <a:sy n="85" d="100"/>
        </p:scale>
        <p:origin x="40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411297B6-C5D4-4B7F-B43D-538C40DE31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바닥글 개체 틀 3">
            <a:extLst>
              <a:ext uri="{FF2B5EF4-FFF2-40B4-BE49-F238E27FC236}">
                <a16:creationId xmlns:a16="http://schemas.microsoft.com/office/drawing/2014/main" id="{2971D8CC-1298-4C98-9AB3-B6375B0A59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슬라이드 번호 개체 틀 4">
            <a:extLst>
              <a:ext uri="{FF2B5EF4-FFF2-40B4-BE49-F238E27FC236}">
                <a16:creationId xmlns:a16="http://schemas.microsoft.com/office/drawing/2014/main" id="{149AA525-0346-49FE-A9BE-84EFADC5B5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5D1E72-F104-484F-970B-6636A3928164}" type="slidenum">
              <a:rPr lang="en-US" smtClean="0"/>
              <a:t>‹#›</a:t>
            </a:fld>
            <a:endParaRPr lang="en-US"/>
          </a:p>
        </p:txBody>
      </p:sp>
      <p:sp>
        <p:nvSpPr>
          <p:cNvPr id="6" name="날짜 개체 틀 5">
            <a:extLst>
              <a:ext uri="{FF2B5EF4-FFF2-40B4-BE49-F238E27FC236}">
                <a16:creationId xmlns:a16="http://schemas.microsoft.com/office/drawing/2014/main" id="{7F5DE655-33F5-4E88-AF75-ABA39342E6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7AC772-41C8-462C-BD33-B1C76445812B}" type="datetimeFigureOut">
              <a:rPr lang="en-US" smtClean="0"/>
              <a:t>10/13/2023</a:t>
            </a:fld>
            <a:endParaRPr lang="en-US"/>
          </a:p>
        </p:txBody>
      </p:sp>
    </p:spTree>
    <p:extLst>
      <p:ext uri="{BB962C8B-B14F-4D97-AF65-F5344CB8AC3E}">
        <p14:creationId xmlns:p14="http://schemas.microsoft.com/office/powerpoint/2010/main" val="1954303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2EED9-91D7-4DAA-8C57-CBBFCB8B7C93}" type="datetimeFigureOut">
              <a:rPr lang="en-US" smtClean="0"/>
              <a:t>10/13/2023</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A0D920-9B20-4064-BB73-8B65001F8D79}" type="slidenum">
              <a:rPr lang="en-US" smtClean="0"/>
              <a:t>‹#›</a:t>
            </a:fld>
            <a:endParaRPr lang="en-US"/>
          </a:p>
        </p:txBody>
      </p:sp>
    </p:spTree>
    <p:extLst>
      <p:ext uri="{BB962C8B-B14F-4D97-AF65-F5344CB8AC3E}">
        <p14:creationId xmlns:p14="http://schemas.microsoft.com/office/powerpoint/2010/main" val="59898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Ladies and gentlemen, esteemed professors, distinguished scholars, good morning. It’s a great pleasure to be here today to present our work </a:t>
            </a:r>
            <a:r>
              <a:rPr lang="en-US" altLang="zh-CN" sz="1800" kern="10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entitled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Multi-Stage U-Shaped</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Adaptive Pattern Matching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Network for Semantic Segmentation of Remote Sensing Images”. Our team is from Zhejiang University, and I am Tingfeng Hong.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a:t>
            </a:fld>
            <a:endParaRPr lang="en-US"/>
          </a:p>
        </p:txBody>
      </p:sp>
    </p:spTree>
    <p:extLst>
      <p:ext uri="{BB962C8B-B14F-4D97-AF65-F5344CB8AC3E}">
        <p14:creationId xmlns:p14="http://schemas.microsoft.com/office/powerpoint/2010/main" val="1251931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To extract features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multiple scales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we incorporate the discussed APM as a module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at the bottom level</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of our UAPM, a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tiny U-shaped network</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Moreover, it can also be integrated into an outer network to provide the following advantages: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It significantly reduces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memory consumption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required by the bottom-level feature enhancement.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increases the receptive field</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enabling the bottom-level module to effectively capture long-range dependencies.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It efficiently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reuses spatial information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of the feature maps through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residual connections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enhancing the modeling of fine details.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What’s more, we devise </a:t>
            </a:r>
            <a:r>
              <a:rPr lang="en-US" altLang="zh-CN" sz="1800" b="1"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 Multi-Stage U-Shaped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Adaptive Pattern Matching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Network. Its encoder is based on ResNet50 with dilated convolutions, and the decoder comprises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the UAPMs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layer normalization, and a sequence of fusion convolutions. The features from each stage are concatenated and passed through fusion convolutions in a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bottom-up manner,</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getting the segmentation result in the initial stage.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13</a:t>
            </a:fld>
            <a:endParaRPr lang="en-US"/>
          </a:p>
        </p:txBody>
      </p:sp>
    </p:spTree>
    <p:extLst>
      <p:ext uri="{BB962C8B-B14F-4D97-AF65-F5344CB8AC3E}">
        <p14:creationId xmlns:p14="http://schemas.microsoft.com/office/powerpoint/2010/main" val="4147539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 conducted the experiments on</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three RSI datasets.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Our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had achieved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state-of-the-art performance on all three datasets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Specifically, it outperformed the second-best model by</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1.6% and 1.8%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terms of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mIoU</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on the </a:t>
            </a:r>
            <a:r>
              <a:rPr lang="en-US" altLang="zh-CN" sz="1800" b="1" kern="100" dirty="0" err="1">
                <a:effectLst/>
                <a:latin typeface="Times New Roman" panose="02020603050405020304" pitchFamily="18" charset="0"/>
                <a:ea typeface="等线" panose="02010600030101010101" pitchFamily="2" charset="-122"/>
                <a:cs typeface="Times New Roman" panose="02020603050405020304" pitchFamily="18" charset="0"/>
              </a:rPr>
              <a:t>LoveDA</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and Vaihingen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datasets, respectively.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In addition, we compare several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context aggregation modules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with our UAPM regarding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number of parameters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number of floating-point operations per second</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Because of only using depth-wise and point-wise convolutions, our UAPM requires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significantly less Params and FLOPs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compared to the regular methods. It is noteworthy that our UAPM requires only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31% of Params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and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8% of FLOPs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compared to the light-weight OCR module.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15</a:t>
            </a:fld>
            <a:endParaRPr lang="en-US"/>
          </a:p>
        </p:txBody>
      </p:sp>
    </p:spTree>
    <p:extLst>
      <p:ext uri="{BB962C8B-B14F-4D97-AF65-F5344CB8AC3E}">
        <p14:creationId xmlns:p14="http://schemas.microsoft.com/office/powerpoint/2010/main" val="884627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left figure shows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visualization results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from our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other methods. It is evident that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excels in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recognizing the overall structure and edge</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s, even in the presence of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complex backgrounds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It also exhibits remarkable proficiency in</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identifying the shapes of complex specific compositions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such as gardens comprising vegetation and trails. By incorporating UAPMs,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showcases exceptional ability in capturing details of objects at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various scales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especially those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small-scale ones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Additionally, we investigate</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the focus of the APM module</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each stage. As shown in the right Figure, the APMs at shallower stages concentrate more on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spatial details and patterns formed by individual ground objects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while the ones at deeper stages pay attention to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broader scenes.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Therefore, the stage-specific adaptability to different ground objects suggests the effectiveness of our APM and multi-scale modeling.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16</a:t>
            </a:fld>
            <a:endParaRPr lang="en-US"/>
          </a:p>
        </p:txBody>
      </p:sp>
    </p:spTree>
    <p:extLst>
      <p:ext uri="{BB962C8B-B14F-4D97-AF65-F5344CB8AC3E}">
        <p14:creationId xmlns:p14="http://schemas.microsoft.com/office/powerpoint/2010/main" val="155379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Our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has two hyperparameters: the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downsampling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factor and the number of pixels per pattern of the UAPM module at each stage. This Table presents the results regarding hyperparameters on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LoveDA</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dataset. It is observable that a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downsampling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factor of 4 enable the optimal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mIoU</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other values lead to performance degradation. Regarding the numbers of pixels, we find that excessive pixels in deeper stages can result in decreased performance, while shallower stages require more pixels. Therefore, we select the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downsampling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factors to 4 and the numbers of pixels to (16, 9, 5, 5) as the optimal values.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17</a:t>
            </a:fld>
            <a:endParaRPr lang="en-US"/>
          </a:p>
        </p:txBody>
      </p:sp>
    </p:spTree>
    <p:extLst>
      <p:ext uri="{BB962C8B-B14F-4D97-AF65-F5344CB8AC3E}">
        <p14:creationId xmlns:p14="http://schemas.microsoft.com/office/powerpoint/2010/main" val="2719720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To investigate the contributions of each part in our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we conduct the ablation study on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LoveDA</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Potsdam datasets. We started with Model 1, which removed all UAPM modules. Then, we sequentially added the components of our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to this model. Among them, Model 4 is our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without channel modulation. This experiment demonstrated the effectiveness of each part in our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1A0D920-9B20-4064-BB73-8B65001F8D79}" type="slidenum">
              <a:rPr lang="en-US" smtClean="0"/>
              <a:t>18</a:t>
            </a:fld>
            <a:endParaRPr lang="en-US"/>
          </a:p>
        </p:txBody>
      </p:sp>
    </p:spTree>
    <p:extLst>
      <p:ext uri="{BB962C8B-B14F-4D97-AF65-F5344CB8AC3E}">
        <p14:creationId xmlns:p14="http://schemas.microsoft.com/office/powerpoint/2010/main" val="1317855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Additionally, we compare several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weight aggregation methods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with long-range modeling on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LoveDA</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Potsdam datasets. Specifically, we replace the APM modules in our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with these methods, while the other parts remained unchanged. Global and deformable MHSA modules are all 8-head. The DCNv3 and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CovMod</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blocks are the basic ones in DCNV3 and conv2former. Experimental results show that using APM for weight aggregation in our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MAPMaN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achieves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best performance</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with the</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least computational cost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We interpret this finding as follows: First,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indiscriminate feature aggregation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with either Global MHSA or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CovMod</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introduces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background noise</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second, the DCNv3 block neglects the</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compositional relationships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third, the attention mechanism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compresses the dependence along the channel dimension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when calculating the similarity map and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lacks overall context understanding,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which may lead to inconsistent segmentation within large ground objects and performance degradation of the deformable MHSA.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19</a:t>
            </a:fld>
            <a:endParaRPr lang="en-US"/>
          </a:p>
        </p:txBody>
      </p:sp>
    </p:spTree>
    <p:extLst>
      <p:ext uri="{BB962C8B-B14F-4D97-AF65-F5344CB8AC3E}">
        <p14:creationId xmlns:p14="http://schemas.microsoft.com/office/powerpoint/2010/main" val="2634915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TO conclude.</a:t>
            </a:r>
            <a:r>
              <a:rPr lang="en-US" altLang="zh-CN" sz="1200" dirty="0"/>
              <a:t> Firstly, we design a novel long-range adaptive weight aggregation method to recognize spatial distribution patterns in RSIs. </a:t>
            </a:r>
          </a:p>
          <a:p>
            <a:pPr>
              <a:lnSpc>
                <a:spcPct val="150000"/>
              </a:lnSpc>
            </a:pPr>
            <a:r>
              <a:rPr lang="en-US" altLang="zh-CN" sz="1200" dirty="0"/>
              <a:t>Secondly, we presenting a nested multi-scale architecture that embeds a tiny U-shaped network after each stage of the backbone.  Thirdly,</a:t>
            </a:r>
          </a:p>
          <a:p>
            <a:pPr>
              <a:lnSpc>
                <a:spcPct val="150000"/>
              </a:lnSpc>
            </a:pPr>
            <a:r>
              <a:rPr lang="en-US" altLang="zh-CN" sz="1200" dirty="0"/>
              <a:t>We propose the </a:t>
            </a:r>
            <a:r>
              <a:rPr lang="en-US" altLang="zh-CN" sz="1200" dirty="0" err="1"/>
              <a:t>MAPMaN</a:t>
            </a:r>
            <a:r>
              <a:rPr lang="en-US" altLang="zh-CN" sz="1200" dirty="0"/>
              <a:t>, suggesting the superiority to other state-of-the-art methods on three datasets.</a:t>
            </a: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20</a:t>
            </a:fld>
            <a:endParaRPr lang="en-US"/>
          </a:p>
        </p:txBody>
      </p:sp>
    </p:spTree>
    <p:extLst>
      <p:ext uri="{BB962C8B-B14F-4D97-AF65-F5344CB8AC3E}">
        <p14:creationId xmlns:p14="http://schemas.microsoft.com/office/powerpoint/2010/main" val="1175770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That’s all, thank for your attention.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21</a:t>
            </a:fld>
            <a:endParaRPr lang="en-US"/>
          </a:p>
        </p:txBody>
      </p:sp>
    </p:spTree>
    <p:extLst>
      <p:ext uri="{BB962C8B-B14F-4D97-AF65-F5344CB8AC3E}">
        <p14:creationId xmlns:p14="http://schemas.microsoft.com/office/powerpoint/2010/main" val="42158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As a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pixel-wise classification problem</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semantic segmentation is a fundamental task in the field of computer vision, and significantly contributes to the analysis of remote sensing images and relevant applications.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3</a:t>
            </a:fld>
            <a:endParaRPr lang="en-US"/>
          </a:p>
        </p:txBody>
      </p:sp>
    </p:spTree>
    <p:extLst>
      <p:ext uri="{BB962C8B-B14F-4D97-AF65-F5344CB8AC3E}">
        <p14:creationId xmlns:p14="http://schemas.microsoft.com/office/powerpoint/2010/main" val="128263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Compared to natural images, RSIs present several notable challenges. Firstly, RSIs often possess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obvious background noise</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such as shadows, blurred edges, and ambiguous background. Additionally, RSIs tend to exhibit a multi-scale phenomenon. Both inter-class and intra-class ground objects have significant scale variations. Moreover, ground objects in RSIs often exhibit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specific spatial distribution patterns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For example, buildings are typically individually placed, while cars, roads, and houses may represent a neighborhood. Even within the same pattern, ground objects can exhibit complex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compositional relationships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geometric variations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such as buildings with different orientations and shape.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4</a:t>
            </a:fld>
            <a:endParaRPr lang="en-US"/>
          </a:p>
        </p:txBody>
      </p:sp>
    </p:spTree>
    <p:extLst>
      <p:ext uri="{BB962C8B-B14F-4D97-AF65-F5344CB8AC3E}">
        <p14:creationId xmlns:p14="http://schemas.microsoft.com/office/powerpoint/2010/main" val="96908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However, existing methods have certain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limitations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cannot fully address the aforementioned challenges. Specifically, in semantic segmentation, the commonly used convolutional kernels are essentially</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fixed filters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As it (1) The</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fixed weights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cause suboptimal performance for modeling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compositional relationships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(2)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fixed shapes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lead to unsatisfactory adaptability to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geometric variations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Recently,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deformable convolutions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have been proposed to address the issue on geometric variations. However, they are yet to consider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compositional relationships.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Recent studies have exploited the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attention mechanism</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to establish Vision Transformers. However, it introduces excessive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background noises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and has a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quadratic time complexity</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due to dense matrix multiplications. Although local attention and sparse attention have attempted to resolve these issues, their capabilities to capture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long-range dependence</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and adapt to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geometric variations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can be negatively impacted.</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6</a:t>
            </a:fld>
            <a:endParaRPr lang="en-US"/>
          </a:p>
        </p:txBody>
      </p:sp>
    </p:spTree>
    <p:extLst>
      <p:ext uri="{BB962C8B-B14F-4D97-AF65-F5344CB8AC3E}">
        <p14:creationId xmlns:p14="http://schemas.microsoft.com/office/powerpoint/2010/main" val="5682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Most recently, there has been a growing number of research exploring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the composition of Vision Transformers.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Several studies attempt to replace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token mixers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represented by the attention mechanism with MLP or its variants, such as MLP-mixer. These replacements achieve competitive performance, which, however, have raised the question on the key to impacting the performance of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ViTs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ConvNeXt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gradually transforms the standard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ResNet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into the design of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ViTs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which discovers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several critical components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in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ViTs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DWNet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observes the similarities between depth-wise convolution and local attention regarding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sparse connectivity and weight sharing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replaces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local attention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in Swim Transformer with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dynamic depth-wise convolution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Conv2Former calculates adaptive weights with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large-kernel depth-wise convolutions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They all exhibits performance comparable to </a:t>
            </a:r>
            <a:r>
              <a:rPr lang="en-US" altLang="zh-CN" sz="1800" kern="100" dirty="0" err="1">
                <a:effectLst/>
                <a:latin typeface="Times New Roman" panose="02020603050405020304" pitchFamily="18" charset="0"/>
                <a:ea typeface="等线" panose="02010600030101010101" pitchFamily="2" charset="-122"/>
                <a:cs typeface="Times New Roman" panose="02020603050405020304" pitchFamily="18" charset="0"/>
              </a:rPr>
              <a:t>ViTs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These studies, focusing on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the sources of model performance</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have inspired us to look into attention and come up with our own method for long-range adaptive weight aggregation.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1A0D920-9B20-4064-BB73-8B65001F8D79}" type="slidenum">
              <a:rPr lang="en-US" smtClean="0"/>
              <a:t>7</a:t>
            </a:fld>
            <a:endParaRPr lang="en-US"/>
          </a:p>
        </p:txBody>
      </p:sp>
    </p:spTree>
    <p:extLst>
      <p:ext uri="{BB962C8B-B14F-4D97-AF65-F5344CB8AC3E}">
        <p14:creationId xmlns:p14="http://schemas.microsoft.com/office/powerpoint/2010/main" val="293786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Now, let’s examine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the design of the MHSA module</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The term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“multi-head”</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suggests that the input feature is mapped to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h different feature spaces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using</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h different sets of mappings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This allows each head to capture distinct patterns of relationships.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“Self-attention”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means that the queries, keys, and values are all derived from the same input. This enables the input sequences to interact with one another, and the module assigns weights to different elements based on their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correlations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By doing so, the module can efficiently process various spatial distributions and capture long-range dependencies within the input.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1A0D920-9B20-4064-BB73-8B65001F8D79}" type="slidenum">
              <a:rPr lang="en-US" smtClean="0"/>
              <a:t>9</a:t>
            </a:fld>
            <a:endParaRPr lang="en-US"/>
          </a:p>
        </p:txBody>
      </p:sp>
    </p:spTree>
    <p:extLst>
      <p:ext uri="{BB962C8B-B14F-4D97-AF65-F5344CB8AC3E}">
        <p14:creationId xmlns:p14="http://schemas.microsoft.com/office/powerpoint/2010/main" val="838763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 can abstract the MHSA module into this formula: </a:t>
                </a: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𝑟𝑒𝑔𝑖𝑜𝑛</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e>
                    </m:d>
                  </m:oMath>
                </a14:m>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denotes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entire feature map</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in the global attention or</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specific pixels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in sparse attention, </a:t>
                </a:r>
                <a14:m>
                  <m:oMath xmlns:m="http://schemas.openxmlformats.org/officeDocument/2006/math">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Φ</m:t>
                    </m:r>
                  </m:oMath>
                </a14:m>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represents the dot product operation, and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𝑞</m:t>
                        </m:r>
                      </m:sub>
                    </m:sSub>
                  </m:oMath>
                </a14:m>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𝑘</m:t>
                        </m:r>
                      </m:sub>
                    </m:sSub>
                  </m:oMath>
                </a14:m>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𝑣</m:t>
                        </m:r>
                      </m:sub>
                    </m:sSub>
                  </m:oMath>
                </a14:m>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refer to feature mappings. Our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Adaptive Pattern Matching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(APM),</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consisting of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Adaptive Pattern Sampling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(APS) and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Adaptive Feature Modulation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(AFM), enhances the above formulation as follows.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We can abstract the MHSA module into this formula: </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𝑟𝑒𝑔𝑖𝑜𝑛</a:t>
                </a:r>
                <a:r>
                  <a:rPr lang="zh-CN" altLang="zh-CN" sz="1800" i="0" kern="100">
                    <a:effectLst/>
                    <a:latin typeface="Cambria Math" panose="02040503050406030204" pitchFamily="18" charset="0"/>
                    <a:cs typeface="Times New Roman" panose="02020603050405020304" pitchFamily="18" charset="0"/>
                  </a:rPr>
                  <a:t>(</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𝑑</a:t>
                </a:r>
                <a:r>
                  <a:rPr lang="zh-CN" altLang="zh-CN" sz="1800"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𝑖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denotes the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entire feature map</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in the global attention or</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 specific pixels</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in sparse attention, </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Φ</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represents the dot product operation, and </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𝑓</a:t>
                </a:r>
                <a:r>
                  <a:rPr lang="zh-CN" altLang="zh-CN" sz="1800"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𝑞</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𝑓</a:t>
                </a:r>
                <a:r>
                  <a:rPr lang="zh-CN" altLang="zh-CN" sz="1800"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𝑘</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and </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𝑓</a:t>
                </a:r>
                <a:r>
                  <a:rPr lang="zh-CN" altLang="zh-CN" sz="1800"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等线" panose="02010600030101010101" pitchFamily="2" charset="-122"/>
                    <a:cs typeface="Times New Roman" panose="02020603050405020304" pitchFamily="18" charset="0"/>
                  </a:rPr>
                  <a:t>𝑣</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refer to feature mappings. Our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Adaptive Pattern Matching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(APM),</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consisting of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Adaptive Pattern Sampling</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(APS) and </a:t>
                </a:r>
                <a:r>
                  <a:rPr lang="en-US" altLang="zh-CN" sz="1800" b="1" kern="100" dirty="0">
                    <a:effectLst/>
                    <a:latin typeface="Times New Roman" panose="02020603050405020304" pitchFamily="18" charset="0"/>
                    <a:ea typeface="等线" panose="02010600030101010101" pitchFamily="2" charset="-122"/>
                    <a:cs typeface="Times New Roman" panose="02020603050405020304" pitchFamily="18" charset="0"/>
                  </a:rPr>
                  <a:t>Adaptive Feature Modulation</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(AFM), enhances the above formulation as follows.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1A0D920-9B20-4064-BB73-8B65001F8D79}" type="slidenum">
              <a:rPr lang="en-US" smtClean="0"/>
              <a:t>10</a:t>
            </a:fld>
            <a:endParaRPr lang="en-US"/>
          </a:p>
        </p:txBody>
      </p:sp>
    </p:spTree>
    <p:extLst>
      <p:ext uri="{BB962C8B-B14F-4D97-AF65-F5344CB8AC3E}">
        <p14:creationId xmlns:p14="http://schemas.microsoft.com/office/powerpoint/2010/main" val="366795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Specifically, the APS searches for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a set of pixels </a:t>
                </a:r>
                <a14:m>
                  <m:oMath xmlns:m="http://schemas.openxmlformats.org/officeDocument/2006/math">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𝓟</m:t>
                    </m:r>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𝒑𝒂𝒕𝒕𝒆𝒓𝒏</m:t>
                    </m:r>
                    <m:d>
                      <m:dPr>
                        <m:ctrlPr>
                          <a:rPr lang="zh-CN" altLang="zh-CN" sz="12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2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𝒅</m:t>
                            </m:r>
                          </m:e>
                          <m:sub>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𝒊</m:t>
                            </m:r>
                          </m:sub>
                        </m:sSub>
                      </m:e>
                    </m:d>
                  </m:oMath>
                </a14:m>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belonging to the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same spatial distribution pattern</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for each pixel, which can identify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geometric variations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and ignore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background noises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the AFM includes two simple but effective methods to calculate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adaptive weights </a:t>
                </a:r>
                <a14:m>
                  <m:oMath xmlns:m="http://schemas.openxmlformats.org/officeDocument/2006/math">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𝚽</m:t>
                    </m:r>
                    <m:d>
                      <m:dPr>
                        <m:ctrlPr>
                          <a:rPr lang="zh-CN" altLang="zh-CN" sz="12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2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𝒔</m:t>
                            </m:r>
                          </m:sub>
                        </m:sSub>
                        <m:d>
                          <m:dPr>
                            <m:ctrlPr>
                              <a:rPr lang="zh-CN" altLang="zh-CN" sz="12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2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𝓟</m:t>
                                </m:r>
                              </m:e>
                              <m:sub>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𝓳</m:t>
                                </m:r>
                              </m:sub>
                            </m:sSub>
                          </m:e>
                        </m:d>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2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𝒇</m:t>
                            </m:r>
                          </m:e>
                          <m:sub>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𝒄</m:t>
                            </m:r>
                          </m:sub>
                        </m:sSub>
                        <m:d>
                          <m:dPr>
                            <m:ctrlPr>
                              <a:rPr lang="zh-CN" altLang="zh-CN" sz="12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2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𝓟</m:t>
                                </m:r>
                              </m:e>
                              <m:sub>
                                <m:r>
                                  <a:rPr lang="en-US" altLang="zh-CN" sz="1200" b="1" i="1" kern="100">
                                    <a:effectLst/>
                                    <a:latin typeface="Cambria Math" panose="02040503050406030204" pitchFamily="18" charset="0"/>
                                    <a:ea typeface="等线" panose="02010600030101010101" pitchFamily="2" charset="-122"/>
                                    <a:cs typeface="Times New Roman" panose="02020603050405020304" pitchFamily="18" charset="0"/>
                                  </a:rPr>
                                  <m:t>𝓳</m:t>
                                </m:r>
                              </m:sub>
                            </m:sSub>
                          </m:e>
                        </m:d>
                      </m:e>
                    </m:d>
                  </m:oMath>
                </a14:m>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regarding spatial and channel dimensions, so as to identify the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compositional relationships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of the pattern pixels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Specifically, the APS searches for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a set of pixels </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𝓟=𝒑𝒂𝒕𝒕𝒆𝒓𝒏</a:t>
                </a:r>
                <a:r>
                  <a:rPr lang="zh-CN" altLang="zh-CN" sz="1200" b="1" i="0" kern="100">
                    <a:effectLst/>
                    <a:latin typeface="Cambria Math" panose="02040503050406030204" pitchFamily="18" charset="0"/>
                    <a:cs typeface="Times New Roman" panose="02020603050405020304" pitchFamily="18" charset="0"/>
                  </a:rPr>
                  <a:t>(</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𝒅</a:t>
                </a:r>
                <a:r>
                  <a:rPr lang="zh-CN" altLang="zh-CN" sz="1200" b="1"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𝒊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belonging to the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same spatial distribution pattern</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for each pixel, which can identify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geometric variations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and ignore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background noises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the AFM includes two simple but effective methods to calculate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adaptive weights </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𝚽</a:t>
                </a:r>
                <a:r>
                  <a:rPr lang="zh-CN" altLang="zh-CN" sz="1200" b="1" i="0" kern="100">
                    <a:effectLst/>
                    <a:latin typeface="Cambria Math" panose="02040503050406030204" pitchFamily="18" charset="0"/>
                    <a:cs typeface="Times New Roman" panose="02020603050405020304" pitchFamily="18" charset="0"/>
                  </a:rPr>
                  <a:t>(</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𝒇</a:t>
                </a:r>
                <a:r>
                  <a:rPr lang="zh-CN" altLang="zh-CN" sz="1200" b="1"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𝒔</a:t>
                </a:r>
                <a:r>
                  <a:rPr lang="zh-CN" altLang="zh-CN" sz="1200" b="1" i="0" kern="100">
                    <a:effectLst/>
                    <a:latin typeface="Cambria Math" panose="02040503050406030204" pitchFamily="18" charset="0"/>
                    <a:ea typeface="等线" panose="02010600030101010101" pitchFamily="2" charset="-122"/>
                    <a:cs typeface="Times New Roman" panose="02020603050405020304" pitchFamily="18" charset="0"/>
                  </a:rPr>
                  <a:t> (</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𝓟</a:t>
                </a:r>
                <a:r>
                  <a:rPr lang="zh-CN" altLang="zh-CN" sz="1200" b="1"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𝓳 ),𝒇</a:t>
                </a:r>
                <a:r>
                  <a:rPr lang="zh-CN" altLang="zh-CN" sz="1200" b="1"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𝒄</a:t>
                </a:r>
                <a:r>
                  <a:rPr lang="zh-CN" altLang="zh-CN" sz="1200" b="1" i="0" kern="100">
                    <a:effectLst/>
                    <a:latin typeface="Cambria Math" panose="02040503050406030204" pitchFamily="18" charset="0"/>
                    <a:ea typeface="等线" panose="02010600030101010101" pitchFamily="2" charset="-122"/>
                    <a:cs typeface="Times New Roman" panose="02020603050405020304" pitchFamily="18" charset="0"/>
                  </a:rPr>
                  <a:t> (</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𝓟</a:t>
                </a:r>
                <a:r>
                  <a:rPr lang="zh-CN" altLang="zh-CN" sz="1200" b="1"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200" b="1" i="0" kern="100">
                    <a:effectLst/>
                    <a:latin typeface="Cambria Math" panose="02040503050406030204" pitchFamily="18" charset="0"/>
                    <a:ea typeface="等线" panose="02010600030101010101" pitchFamily="2" charset="-122"/>
                    <a:cs typeface="Times New Roman" panose="02020603050405020304" pitchFamily="18" charset="0"/>
                  </a:rPr>
                  <a:t>𝓳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regarding spatial and channel dimensions, so as to identify the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compositional relationships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200" b="1" kern="100" dirty="0">
                    <a:effectLst/>
                    <a:latin typeface="Times New Roman" panose="02020603050405020304" pitchFamily="18" charset="0"/>
                    <a:ea typeface="等线" panose="02010600030101010101" pitchFamily="2" charset="-122"/>
                    <a:cs typeface="Times New Roman" panose="02020603050405020304" pitchFamily="18" charset="0"/>
                  </a:rPr>
                  <a:t>of the pattern pixels</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1A0D920-9B20-4064-BB73-8B65001F8D79}" type="slidenum">
              <a:rPr lang="en-US" smtClean="0"/>
              <a:t>11</a:t>
            </a:fld>
            <a:endParaRPr lang="en-US"/>
          </a:p>
        </p:txBody>
      </p:sp>
    </p:spTree>
    <p:extLst>
      <p:ext uri="{BB962C8B-B14F-4D97-AF65-F5344CB8AC3E}">
        <p14:creationId xmlns:p14="http://schemas.microsoft.com/office/powerpoint/2010/main" val="974481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As shown in the Figure, we first emulate the MHSA module </a:t>
                </a:r>
                <a:r>
                  <a:rPr lang="en-US" altLang="zh-CN" sz="1800" b="1" dirty="0">
                    <a:effectLst/>
                    <a:latin typeface="Times New Roman" panose="02020603050405020304" pitchFamily="18" charset="0"/>
                    <a:ea typeface="等线" panose="02010600030101010101" pitchFamily="2" charset="-122"/>
                  </a:rPr>
                  <a:t>by mapping the input feature map to different feature spaces</a:t>
                </a:r>
                <a:r>
                  <a:rPr lang="en-US" altLang="zh-CN" sz="1800" dirty="0">
                    <a:effectLst/>
                    <a:latin typeface="Times New Roman" panose="02020603050405020304" pitchFamily="18" charset="0"/>
                    <a:ea typeface="等线" panose="02010600030101010101" pitchFamily="2" charset="-122"/>
                  </a:rPr>
                  <a:t>. Then, for </a:t>
                </a:r>
                <a:r>
                  <a:rPr lang="en-US" altLang="zh-CN" sz="1800" b="1" dirty="0">
                    <a:effectLst/>
                    <a:latin typeface="Times New Roman" panose="02020603050405020304" pitchFamily="18" charset="0"/>
                    <a:ea typeface="等线" panose="02010600030101010101" pitchFamily="2" charset="-122"/>
                  </a:rPr>
                  <a:t>each pixel</a:t>
                </a:r>
                <a:r>
                  <a:rPr lang="en-US" altLang="zh-CN" sz="1800" dirty="0">
                    <a:effectLst/>
                    <a:latin typeface="Times New Roman" panose="02020603050405020304" pitchFamily="18" charset="0"/>
                    <a:ea typeface="等线" panose="02010600030101010101" pitchFamily="2" charset="-122"/>
                  </a:rPr>
                  <a:t> of the input, we use two consecutive convolutions to obtain </a:t>
                </a:r>
                <a:r>
                  <a:rPr lang="en-US" altLang="zh-CN" sz="1800" b="1" dirty="0">
                    <a:effectLst/>
                    <a:latin typeface="Times New Roman" panose="02020603050405020304" pitchFamily="18" charset="0"/>
                    <a:ea typeface="等线" panose="02010600030101010101" pitchFamily="2" charset="-122"/>
                  </a:rPr>
                  <a:t>2K offset coordinates</a:t>
                </a:r>
                <a:r>
                  <a:rPr lang="en-US" altLang="zh-CN" sz="1800" dirty="0">
                    <a:effectLst/>
                    <a:latin typeface="Times New Roman" panose="02020603050405020304" pitchFamily="18" charset="0"/>
                    <a:ea typeface="等线" panose="02010600030101010101" pitchFamily="2" charset="-122"/>
                  </a:rPr>
                  <a:t>. The first convolution is a depth-wise convolution with a kernel size of 5, which is used to </a:t>
                </a:r>
                <a:r>
                  <a:rPr lang="en-US" altLang="zh-CN" sz="1800" b="1" dirty="0">
                    <a:effectLst/>
                    <a:latin typeface="Times New Roman" panose="02020603050405020304" pitchFamily="18" charset="0"/>
                    <a:ea typeface="等线" panose="02010600030101010101" pitchFamily="2" charset="-122"/>
                  </a:rPr>
                  <a:t>gather local information</a:t>
                </a:r>
                <a:r>
                  <a:rPr lang="en-US" altLang="zh-CN" sz="1800" dirty="0">
                    <a:effectLst/>
                    <a:latin typeface="Times New Roman" panose="02020603050405020304" pitchFamily="18" charset="0"/>
                    <a:ea typeface="等线" panose="02010600030101010101" pitchFamily="2" charset="-122"/>
                  </a:rPr>
                  <a:t>. The second convolution is a point-wise convolution, which is used to </a:t>
                </a:r>
                <a:r>
                  <a:rPr lang="en-US" altLang="zh-CN" sz="1800" b="1" dirty="0">
                    <a:effectLst/>
                    <a:latin typeface="Times New Roman" panose="02020603050405020304" pitchFamily="18" charset="0"/>
                    <a:ea typeface="等线" panose="02010600030101010101" pitchFamily="2" charset="-122"/>
                  </a:rPr>
                  <a:t>change the dimension</a:t>
                </a:r>
                <a:r>
                  <a:rPr lang="en-US" altLang="zh-CN" sz="1800" dirty="0">
                    <a:effectLst/>
                    <a:latin typeface="Times New Roman" panose="02020603050405020304" pitchFamily="18" charset="0"/>
                    <a:ea typeface="等线" panose="02010600030101010101" pitchFamily="2" charset="-122"/>
                  </a:rPr>
                  <a:t>. We use these 2K coordinates to select </a:t>
                </a:r>
                <a:r>
                  <a:rPr lang="en-US" altLang="zh-CN" sz="1800" b="1" dirty="0">
                    <a:effectLst/>
                    <a:latin typeface="Times New Roman" panose="02020603050405020304" pitchFamily="18" charset="0"/>
                    <a:ea typeface="等线" panose="02010600030101010101" pitchFamily="2" charset="-122"/>
                  </a:rPr>
                  <a:t>K pixel sequences,</a:t>
                </a:r>
                <a:r>
                  <a:rPr lang="en-US" altLang="zh-CN" sz="1800" dirty="0">
                    <a:effectLst/>
                    <a:latin typeface="Times New Roman" panose="02020603050405020304" pitchFamily="18" charset="0"/>
                    <a:ea typeface="等线" panose="02010600030101010101" pitchFamily="2" charset="-122"/>
                  </a:rPr>
                  <a:t> thus obtaining the </a:t>
                </a:r>
                <a:r>
                  <a:rPr lang="en-US" altLang="zh-CN" sz="1800" b="1" dirty="0">
                    <a:effectLst/>
                    <a:latin typeface="Times New Roman" panose="02020603050405020304" pitchFamily="18" charset="0"/>
                    <a:ea typeface="等线" panose="02010600030101010101" pitchFamily="2" charset="-122"/>
                  </a:rPr>
                  <a:t>pattern information</a:t>
                </a:r>
                <a:r>
                  <a:rPr lang="en-US" altLang="zh-CN" sz="1800" dirty="0">
                    <a:effectLst/>
                    <a:latin typeface="Times New Roman" panose="02020603050405020304" pitchFamily="18" charset="0"/>
                    <a:ea typeface="等线" panose="02010600030101010101" pitchFamily="2" charset="-122"/>
                  </a:rPr>
                  <a:t> to which the pixel belongs. Based on the pattern information obtained from APS, we use APM for weight aggregation. For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𝑆</m:t>
                        </m:r>
                      </m:sub>
                    </m:sSub>
                  </m:oMath>
                </a14:m>
                <a:r>
                  <a:rPr lang="en-US" altLang="zh-CN" sz="1800" dirty="0">
                    <a:effectLst/>
                    <a:latin typeface="Times New Roman" panose="02020603050405020304" pitchFamily="18" charset="0"/>
                    <a:ea typeface="等线" panose="02010600030101010101" pitchFamily="2" charset="-122"/>
                  </a:rPr>
                  <a:t>, adaptive weights are computed along the </a:t>
                </a:r>
                <a:r>
                  <a:rPr lang="en-US" altLang="zh-CN" sz="1800" b="1" dirty="0">
                    <a:effectLst/>
                    <a:latin typeface="Times New Roman" panose="02020603050405020304" pitchFamily="18" charset="0"/>
                    <a:ea typeface="等线" panose="02010600030101010101" pitchFamily="2" charset="-122"/>
                  </a:rPr>
                  <a:t>spatial dimension</a:t>
                </a:r>
                <a:r>
                  <a:rPr lang="en-US" altLang="zh-CN" sz="1800" dirty="0">
                    <a:effectLst/>
                    <a:latin typeface="Times New Roman" panose="02020603050405020304" pitchFamily="18" charset="0"/>
                    <a:ea typeface="等线" panose="02010600030101010101" pitchFamily="2" charset="-122"/>
                  </a:rPr>
                  <a:t> using Point-wise convolution based on the </a:t>
                </a:r>
                <a:r>
                  <a:rPr lang="en-US" altLang="zh-CN" sz="1800" b="1" dirty="0">
                    <a:effectLst/>
                    <a:latin typeface="Times New Roman" panose="02020603050405020304" pitchFamily="18" charset="0"/>
                    <a:ea typeface="等线" panose="02010600030101010101" pitchFamily="2" charset="-122"/>
                  </a:rPr>
                  <a:t>compositional relationship of the pattern pixels</a:t>
                </a:r>
                <a:r>
                  <a:rPr lang="en-US" altLang="zh-CN" sz="1800" dirty="0">
                    <a:effectLst/>
                    <a:latin typeface="Times New Roman" panose="02020603050405020304" pitchFamily="18" charset="0"/>
                    <a:ea typeface="等线" panose="02010600030101010101" pitchFamily="2" charset="-122"/>
                  </a:rPr>
                  <a:t>. It is noteworthy that the </a:t>
                </a:r>
                <a:r>
                  <a:rPr lang="en-US" altLang="zh-CN" sz="1800" b="1" dirty="0">
                    <a:effectLst/>
                    <a:latin typeface="Times New Roman" panose="02020603050405020304" pitchFamily="18" charset="0"/>
                    <a:ea typeface="等线" panose="02010600030101010101" pitchFamily="2" charset="-122"/>
                  </a:rPr>
                  <a:t>adaptive weights for each channel are calculated separately</a:t>
                </a:r>
                <a:r>
                  <a:rPr lang="en-US" altLang="zh-CN" sz="1800" dirty="0">
                    <a:effectLst/>
                    <a:latin typeface="Times New Roman" panose="02020603050405020304" pitchFamily="18" charset="0"/>
                    <a:ea typeface="等线" panose="02010600030101010101" pitchFamily="2" charset="-122"/>
                  </a:rPr>
                  <a:t> according to its own content, which allows each channel to focus on an unique compositional relationship. For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𝑅</m:t>
                        </m:r>
                      </m:sub>
                    </m:sSub>
                  </m:oMath>
                </a14:m>
                <a:r>
                  <a:rPr lang="en-US" altLang="zh-CN" sz="1800" dirty="0">
                    <a:effectLst/>
                    <a:latin typeface="Times New Roman" panose="02020603050405020304" pitchFamily="18" charset="0"/>
                    <a:ea typeface="等线" panose="02010600030101010101" pitchFamily="2" charset="-122"/>
                  </a:rPr>
                  <a:t> , we first use </a:t>
                </a:r>
                <a:r>
                  <a:rPr lang="en-US" altLang="zh-CN" sz="1800" b="1" dirty="0">
                    <a:effectLst/>
                    <a:latin typeface="Times New Roman" panose="02020603050405020304" pitchFamily="18" charset="0"/>
                    <a:ea typeface="等线" panose="02010600030101010101" pitchFamily="2" charset="-122"/>
                  </a:rPr>
                  <a:t>average pooling</a:t>
                </a:r>
                <a:r>
                  <a:rPr lang="en-US" altLang="zh-CN" sz="1800" dirty="0">
                    <a:effectLst/>
                    <a:latin typeface="Times New Roman" panose="02020603050405020304" pitchFamily="18" charset="0"/>
                    <a:ea typeface="等线" panose="02010600030101010101" pitchFamily="2" charset="-122"/>
                  </a:rPr>
                  <a:t> and </a:t>
                </a:r>
                <a:r>
                  <a:rPr lang="en-US" altLang="zh-CN" sz="1800" b="1" dirty="0">
                    <a:effectLst/>
                    <a:latin typeface="Times New Roman" panose="02020603050405020304" pitchFamily="18" charset="0"/>
                    <a:ea typeface="等线" panose="02010600030101010101" pitchFamily="2" charset="-122"/>
                  </a:rPr>
                  <a:t>global pooling</a:t>
                </a:r>
                <a:r>
                  <a:rPr lang="en-US" altLang="zh-CN" sz="1800" dirty="0">
                    <a:effectLst/>
                    <a:latin typeface="Times New Roman" panose="02020603050405020304" pitchFamily="18" charset="0"/>
                    <a:ea typeface="等线" panose="02010600030101010101" pitchFamily="2" charset="-122"/>
                  </a:rPr>
                  <a:t> to obtain the </a:t>
                </a:r>
                <a:r>
                  <a:rPr lang="en-US" altLang="zh-CN" sz="1800" b="1" dirty="0">
                    <a:effectLst/>
                    <a:latin typeface="Times New Roman" panose="02020603050405020304" pitchFamily="18" charset="0"/>
                    <a:ea typeface="等线" panose="02010600030101010101" pitchFamily="2" charset="-122"/>
                  </a:rPr>
                  <a:t>contextual information</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rPr>
                  <a:t>and then use Point-wise convolution along the </a:t>
                </a:r>
                <a:r>
                  <a:rPr lang="en-US" altLang="zh-CN" sz="1800" b="1" dirty="0">
                    <a:effectLst/>
                    <a:latin typeface="Times New Roman" panose="02020603050405020304" pitchFamily="18" charset="0"/>
                    <a:ea typeface="等线" panose="02010600030101010101" pitchFamily="2" charset="-122"/>
                  </a:rPr>
                  <a:t>channel dimension</a:t>
                </a:r>
                <a:r>
                  <a:rPr lang="en-US" altLang="zh-CN" sz="1800" dirty="0">
                    <a:effectLst/>
                    <a:latin typeface="Times New Roman" panose="02020603050405020304" pitchFamily="18" charset="0"/>
                    <a:ea typeface="等线" panose="02010600030101010101" pitchFamily="2" charset="-122"/>
                  </a:rPr>
                  <a:t> to </a:t>
                </a:r>
                <a:r>
                  <a:rPr lang="en-US" altLang="zh-CN" sz="1800" b="1" dirty="0">
                    <a:effectLst/>
                    <a:latin typeface="Times New Roman" panose="02020603050405020304" pitchFamily="18" charset="0"/>
                    <a:ea typeface="等线" panose="02010600030101010101" pitchFamily="2" charset="-122"/>
                  </a:rPr>
                  <a:t>decide which compositional relationship is more important</a:t>
                </a:r>
                <a:r>
                  <a:rPr lang="en-US" altLang="zh-CN" sz="1800" dirty="0">
                    <a:effectLst/>
                    <a:latin typeface="Times New Roman" panose="02020603050405020304" pitchFamily="18" charset="0"/>
                    <a:ea typeface="等线" panose="02010600030101010101" pitchFamily="2" charset="-122"/>
                  </a:rPr>
                  <a:t>. Finally, we employ the Hadamard product to get the adaptive weights for the pattern pixels, which are used to </a:t>
                </a:r>
                <a:r>
                  <a:rPr lang="en-US" altLang="zh-CN" sz="1800" dirty="0" err="1">
                    <a:effectLst/>
                    <a:latin typeface="Times New Roman" panose="02020603050405020304" pitchFamily="18" charset="0"/>
                    <a:ea typeface="等线" panose="02010600030101010101" pitchFamily="2" charset="-122"/>
                  </a:rPr>
                  <a:t>aggragate</a:t>
                </a:r>
                <a:r>
                  <a:rPr lang="en-US" altLang="zh-CN" sz="1800" dirty="0">
                    <a:effectLst/>
                    <a:latin typeface="Times New Roman" panose="02020603050405020304" pitchFamily="18" charset="0"/>
                    <a:ea typeface="等线" panose="02010600030101010101" pitchFamily="2" charset="-122"/>
                  </a:rPr>
                  <a:t> the pixels in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𝐷</m:t>
                        </m:r>
                      </m:sub>
                    </m:sSub>
                  </m:oMath>
                </a14:m>
                <a:r>
                  <a:rPr lang="en-US" altLang="zh-CN" sz="1800" dirty="0">
                    <a:effectLst/>
                    <a:latin typeface="Times New Roman" panose="02020603050405020304" pitchFamily="18" charset="0"/>
                    <a:ea typeface="等线" panose="02010600030101010101" pitchFamily="2" charset="-122"/>
                  </a:rPr>
                  <a:t>.</a:t>
                </a:r>
                <a:endParaRPr lang="zh-CN" altLang="en-US" dirty="0"/>
              </a:p>
            </p:txBody>
          </p:sp>
        </mc:Choice>
        <mc:Fallback xmlns="">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As shown in the Figure, we first emulate the MHSA module </a:t>
                </a:r>
                <a:r>
                  <a:rPr lang="en-US" altLang="zh-CN" sz="1800" b="1" dirty="0">
                    <a:effectLst/>
                    <a:latin typeface="Times New Roman" panose="02020603050405020304" pitchFamily="18" charset="0"/>
                    <a:ea typeface="等线" panose="02010600030101010101" pitchFamily="2" charset="-122"/>
                  </a:rPr>
                  <a:t>by mapping the input feature map to different feature spaces</a:t>
                </a:r>
                <a:r>
                  <a:rPr lang="en-US" altLang="zh-CN" sz="1800" dirty="0">
                    <a:effectLst/>
                    <a:latin typeface="Times New Roman" panose="02020603050405020304" pitchFamily="18" charset="0"/>
                    <a:ea typeface="等线" panose="02010600030101010101" pitchFamily="2" charset="-122"/>
                  </a:rPr>
                  <a:t>. Then, for </a:t>
                </a:r>
                <a:r>
                  <a:rPr lang="en-US" altLang="zh-CN" sz="1800" b="1" dirty="0">
                    <a:effectLst/>
                    <a:latin typeface="Times New Roman" panose="02020603050405020304" pitchFamily="18" charset="0"/>
                    <a:ea typeface="等线" panose="02010600030101010101" pitchFamily="2" charset="-122"/>
                  </a:rPr>
                  <a:t>each pixel</a:t>
                </a:r>
                <a:r>
                  <a:rPr lang="en-US" altLang="zh-CN" sz="1800" dirty="0">
                    <a:effectLst/>
                    <a:latin typeface="Times New Roman" panose="02020603050405020304" pitchFamily="18" charset="0"/>
                    <a:ea typeface="等线" panose="02010600030101010101" pitchFamily="2" charset="-122"/>
                  </a:rPr>
                  <a:t> of the input, we use two consecutive convolutions to obtain </a:t>
                </a:r>
                <a:r>
                  <a:rPr lang="en-US" altLang="zh-CN" sz="1800" b="1" dirty="0">
                    <a:effectLst/>
                    <a:latin typeface="Times New Roman" panose="02020603050405020304" pitchFamily="18" charset="0"/>
                    <a:ea typeface="等线" panose="02010600030101010101" pitchFamily="2" charset="-122"/>
                  </a:rPr>
                  <a:t>2K offset coordinates</a:t>
                </a:r>
                <a:r>
                  <a:rPr lang="en-US" altLang="zh-CN" sz="1800" dirty="0">
                    <a:effectLst/>
                    <a:latin typeface="Times New Roman" panose="02020603050405020304" pitchFamily="18" charset="0"/>
                    <a:ea typeface="等线" panose="02010600030101010101" pitchFamily="2" charset="-122"/>
                  </a:rPr>
                  <a:t>. The first convolution is a depth-wise convolution with a kernel size of 5, which is used to </a:t>
                </a:r>
                <a:r>
                  <a:rPr lang="en-US" altLang="zh-CN" sz="1800" b="1" dirty="0">
                    <a:effectLst/>
                    <a:latin typeface="Times New Roman" panose="02020603050405020304" pitchFamily="18" charset="0"/>
                    <a:ea typeface="等线" panose="02010600030101010101" pitchFamily="2" charset="-122"/>
                  </a:rPr>
                  <a:t>gather local information</a:t>
                </a:r>
                <a:r>
                  <a:rPr lang="en-US" altLang="zh-CN" sz="1800" dirty="0">
                    <a:effectLst/>
                    <a:latin typeface="Times New Roman" panose="02020603050405020304" pitchFamily="18" charset="0"/>
                    <a:ea typeface="等线" panose="02010600030101010101" pitchFamily="2" charset="-122"/>
                  </a:rPr>
                  <a:t>. The second convolution is a point-wise convolution, which is used to </a:t>
                </a:r>
                <a:r>
                  <a:rPr lang="en-US" altLang="zh-CN" sz="1800" b="1" dirty="0">
                    <a:effectLst/>
                    <a:latin typeface="Times New Roman" panose="02020603050405020304" pitchFamily="18" charset="0"/>
                    <a:ea typeface="等线" panose="02010600030101010101" pitchFamily="2" charset="-122"/>
                  </a:rPr>
                  <a:t>change the dimension</a:t>
                </a:r>
                <a:r>
                  <a:rPr lang="en-US" altLang="zh-CN" sz="1800" dirty="0">
                    <a:effectLst/>
                    <a:latin typeface="Times New Roman" panose="02020603050405020304" pitchFamily="18" charset="0"/>
                    <a:ea typeface="等线" panose="02010600030101010101" pitchFamily="2" charset="-122"/>
                  </a:rPr>
                  <a:t>. We use these 2K coordinates to select </a:t>
                </a:r>
                <a:r>
                  <a:rPr lang="en-US" altLang="zh-CN" sz="1800" b="1" dirty="0">
                    <a:effectLst/>
                    <a:latin typeface="Times New Roman" panose="02020603050405020304" pitchFamily="18" charset="0"/>
                    <a:ea typeface="等线" panose="02010600030101010101" pitchFamily="2" charset="-122"/>
                  </a:rPr>
                  <a:t>K pixel sequences,</a:t>
                </a:r>
                <a:r>
                  <a:rPr lang="en-US" altLang="zh-CN" sz="1800" dirty="0">
                    <a:effectLst/>
                    <a:latin typeface="Times New Roman" panose="02020603050405020304" pitchFamily="18" charset="0"/>
                    <a:ea typeface="等线" panose="02010600030101010101" pitchFamily="2" charset="-122"/>
                  </a:rPr>
                  <a:t> thus obtaining the </a:t>
                </a:r>
                <a:r>
                  <a:rPr lang="en-US" altLang="zh-CN" sz="1800" b="1" dirty="0">
                    <a:effectLst/>
                    <a:latin typeface="Times New Roman" panose="02020603050405020304" pitchFamily="18" charset="0"/>
                    <a:ea typeface="等线" panose="02010600030101010101" pitchFamily="2" charset="-122"/>
                  </a:rPr>
                  <a:t>pattern information</a:t>
                </a:r>
                <a:r>
                  <a:rPr lang="en-US" altLang="zh-CN" sz="1800" dirty="0">
                    <a:effectLst/>
                    <a:latin typeface="Times New Roman" panose="02020603050405020304" pitchFamily="18" charset="0"/>
                    <a:ea typeface="等线" panose="02010600030101010101" pitchFamily="2" charset="-122"/>
                  </a:rPr>
                  <a:t> to which the pixel belongs. Based on the pattern information obtained from APS, we use APM for weight aggregation. For </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𝑃</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𝑆</a:t>
                </a:r>
                <a:r>
                  <a:rPr lang="en-US" altLang="zh-CN" sz="1800" dirty="0">
                    <a:effectLst/>
                    <a:latin typeface="Times New Roman" panose="02020603050405020304" pitchFamily="18" charset="0"/>
                    <a:ea typeface="等线" panose="02010600030101010101" pitchFamily="2" charset="-122"/>
                  </a:rPr>
                  <a:t>, adaptive weights are computed along the </a:t>
                </a:r>
                <a:r>
                  <a:rPr lang="en-US" altLang="zh-CN" sz="1800" b="1" dirty="0">
                    <a:effectLst/>
                    <a:latin typeface="Times New Roman" panose="02020603050405020304" pitchFamily="18" charset="0"/>
                    <a:ea typeface="等线" panose="02010600030101010101" pitchFamily="2" charset="-122"/>
                  </a:rPr>
                  <a:t>spatial dimension</a:t>
                </a:r>
                <a:r>
                  <a:rPr lang="en-US" altLang="zh-CN" sz="1800" dirty="0">
                    <a:effectLst/>
                    <a:latin typeface="Times New Roman" panose="02020603050405020304" pitchFamily="18" charset="0"/>
                    <a:ea typeface="等线" panose="02010600030101010101" pitchFamily="2" charset="-122"/>
                  </a:rPr>
                  <a:t> using Point-wise convolution based on the </a:t>
                </a:r>
                <a:r>
                  <a:rPr lang="en-US" altLang="zh-CN" sz="1800" b="1" dirty="0">
                    <a:effectLst/>
                    <a:latin typeface="Times New Roman" panose="02020603050405020304" pitchFamily="18" charset="0"/>
                    <a:ea typeface="等线" panose="02010600030101010101" pitchFamily="2" charset="-122"/>
                  </a:rPr>
                  <a:t>compositional relationship of the pattern pixels</a:t>
                </a:r>
                <a:r>
                  <a:rPr lang="en-US" altLang="zh-CN" sz="1800" dirty="0">
                    <a:effectLst/>
                    <a:latin typeface="Times New Roman" panose="02020603050405020304" pitchFamily="18" charset="0"/>
                    <a:ea typeface="等线" panose="02010600030101010101" pitchFamily="2" charset="-122"/>
                  </a:rPr>
                  <a:t>. It is noteworthy that the </a:t>
                </a:r>
                <a:r>
                  <a:rPr lang="en-US" altLang="zh-CN" sz="1800" b="1" dirty="0">
                    <a:effectLst/>
                    <a:latin typeface="Times New Roman" panose="02020603050405020304" pitchFamily="18" charset="0"/>
                    <a:ea typeface="等线" panose="02010600030101010101" pitchFamily="2" charset="-122"/>
                  </a:rPr>
                  <a:t>adaptive weights for each channel are calculated separately</a:t>
                </a:r>
                <a:r>
                  <a:rPr lang="en-US" altLang="zh-CN" sz="1800" dirty="0">
                    <a:effectLst/>
                    <a:latin typeface="Times New Roman" panose="02020603050405020304" pitchFamily="18" charset="0"/>
                    <a:ea typeface="等线" panose="02010600030101010101" pitchFamily="2" charset="-122"/>
                  </a:rPr>
                  <a:t> according to its own content, which allows each channel to focus on an unique compositional relationship. For </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𝑃</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𝑅</a:t>
                </a:r>
                <a:r>
                  <a:rPr lang="en-US" altLang="zh-CN" sz="1800" dirty="0">
                    <a:effectLst/>
                    <a:latin typeface="Times New Roman" panose="02020603050405020304" pitchFamily="18" charset="0"/>
                    <a:ea typeface="等线" panose="02010600030101010101" pitchFamily="2" charset="-122"/>
                  </a:rPr>
                  <a:t> , we first use </a:t>
                </a:r>
                <a:r>
                  <a:rPr lang="en-US" altLang="zh-CN" sz="1800" b="1" dirty="0">
                    <a:effectLst/>
                    <a:latin typeface="Times New Roman" panose="02020603050405020304" pitchFamily="18" charset="0"/>
                    <a:ea typeface="等线" panose="02010600030101010101" pitchFamily="2" charset="-122"/>
                  </a:rPr>
                  <a:t>average pooling</a:t>
                </a:r>
                <a:r>
                  <a:rPr lang="en-US" altLang="zh-CN" sz="1800" dirty="0">
                    <a:effectLst/>
                    <a:latin typeface="Times New Roman" panose="02020603050405020304" pitchFamily="18" charset="0"/>
                    <a:ea typeface="等线" panose="02010600030101010101" pitchFamily="2" charset="-122"/>
                  </a:rPr>
                  <a:t> and </a:t>
                </a:r>
                <a:r>
                  <a:rPr lang="en-US" altLang="zh-CN" sz="1800" b="1" dirty="0">
                    <a:effectLst/>
                    <a:latin typeface="Times New Roman" panose="02020603050405020304" pitchFamily="18" charset="0"/>
                    <a:ea typeface="等线" panose="02010600030101010101" pitchFamily="2" charset="-122"/>
                  </a:rPr>
                  <a:t>global pooling</a:t>
                </a:r>
                <a:r>
                  <a:rPr lang="en-US" altLang="zh-CN" sz="1800" dirty="0">
                    <a:effectLst/>
                    <a:latin typeface="Times New Roman" panose="02020603050405020304" pitchFamily="18" charset="0"/>
                    <a:ea typeface="等线" panose="02010600030101010101" pitchFamily="2" charset="-122"/>
                  </a:rPr>
                  <a:t> to obtain the </a:t>
                </a:r>
                <a:r>
                  <a:rPr lang="en-US" altLang="zh-CN" sz="1800" b="1" dirty="0">
                    <a:effectLst/>
                    <a:latin typeface="Times New Roman" panose="02020603050405020304" pitchFamily="18" charset="0"/>
                    <a:ea typeface="等线" panose="02010600030101010101" pitchFamily="2" charset="-122"/>
                  </a:rPr>
                  <a:t>contextual information</a:t>
                </a: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等线" panose="02010600030101010101" pitchFamily="2" charset="-122"/>
                  </a:rPr>
                  <a:t>and then use Point-wise convolution along the </a:t>
                </a:r>
                <a:r>
                  <a:rPr lang="en-US" altLang="zh-CN" sz="1800" b="1" dirty="0">
                    <a:effectLst/>
                    <a:latin typeface="Times New Roman" panose="02020603050405020304" pitchFamily="18" charset="0"/>
                    <a:ea typeface="等线" panose="02010600030101010101" pitchFamily="2" charset="-122"/>
                  </a:rPr>
                  <a:t>channel dimension</a:t>
                </a:r>
                <a:r>
                  <a:rPr lang="en-US" altLang="zh-CN" sz="1800" dirty="0">
                    <a:effectLst/>
                    <a:latin typeface="Times New Roman" panose="02020603050405020304" pitchFamily="18" charset="0"/>
                    <a:ea typeface="等线" panose="02010600030101010101" pitchFamily="2" charset="-122"/>
                  </a:rPr>
                  <a:t> to </a:t>
                </a:r>
                <a:r>
                  <a:rPr lang="en-US" altLang="zh-CN" sz="1800" b="1" dirty="0">
                    <a:effectLst/>
                    <a:latin typeface="Times New Roman" panose="02020603050405020304" pitchFamily="18" charset="0"/>
                    <a:ea typeface="等线" panose="02010600030101010101" pitchFamily="2" charset="-122"/>
                  </a:rPr>
                  <a:t>decide which compositional relationship is more important</a:t>
                </a:r>
                <a:r>
                  <a:rPr lang="en-US" altLang="zh-CN" sz="1800" dirty="0">
                    <a:effectLst/>
                    <a:latin typeface="Times New Roman" panose="02020603050405020304" pitchFamily="18" charset="0"/>
                    <a:ea typeface="等线" panose="02010600030101010101" pitchFamily="2" charset="-122"/>
                  </a:rPr>
                  <a:t>. Finally, we employ the Hadamard product to get the adaptive weights for the pattern pixels, which are used to </a:t>
                </a:r>
                <a:r>
                  <a:rPr lang="en-US" altLang="zh-CN" sz="1800" dirty="0" err="1">
                    <a:effectLst/>
                    <a:latin typeface="Times New Roman" panose="02020603050405020304" pitchFamily="18" charset="0"/>
                    <a:ea typeface="等线" panose="02010600030101010101" pitchFamily="2" charset="-122"/>
                  </a:rPr>
                  <a:t>aggragate</a:t>
                </a:r>
                <a:r>
                  <a:rPr lang="en-US" altLang="zh-CN" sz="1800" dirty="0">
                    <a:effectLst/>
                    <a:latin typeface="Times New Roman" panose="02020603050405020304" pitchFamily="18" charset="0"/>
                    <a:ea typeface="等线" panose="02010600030101010101" pitchFamily="2" charset="-122"/>
                  </a:rPr>
                  <a:t> the pixels in </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𝑃</a:t>
                </a:r>
                <a:r>
                  <a:rPr lang="zh-CN" altLang="zh-CN" sz="1800" i="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等线" panose="02010600030101010101" pitchFamily="2" charset="-122"/>
                    <a:cs typeface="Times New Roman" panose="02020603050405020304" pitchFamily="18" charset="0"/>
                  </a:rPr>
                  <a:t>𝐷</a:t>
                </a:r>
                <a:r>
                  <a:rPr lang="en-US" altLang="zh-CN" sz="1800" dirty="0">
                    <a:effectLst/>
                    <a:latin typeface="Times New Roman" panose="02020603050405020304" pitchFamily="18" charset="0"/>
                    <a:ea typeface="等线" panose="02010600030101010101" pitchFamily="2" charset="-122"/>
                  </a:rPr>
                  <a:t>.</a:t>
                </a:r>
                <a:endParaRPr lang="zh-CN" altLang="en-US" dirty="0"/>
              </a:p>
            </p:txBody>
          </p:sp>
        </mc:Fallback>
      </mc:AlternateContent>
      <p:sp>
        <p:nvSpPr>
          <p:cNvPr id="4" name="灯片编号占位符 3"/>
          <p:cNvSpPr>
            <a:spLocks noGrp="1"/>
          </p:cNvSpPr>
          <p:nvPr>
            <p:ph type="sldNum" sz="quarter" idx="5"/>
          </p:nvPr>
        </p:nvSpPr>
        <p:spPr/>
        <p:txBody>
          <a:bodyPr/>
          <a:lstStyle/>
          <a:p>
            <a:fld id="{11A0D920-9B20-4064-BB73-8B65001F8D79}" type="slidenum">
              <a:rPr lang="en-US" smtClean="0"/>
              <a:t>12</a:t>
            </a:fld>
            <a:endParaRPr lang="en-US"/>
          </a:p>
        </p:txBody>
      </p:sp>
    </p:spTree>
    <p:extLst>
      <p:ext uri="{BB962C8B-B14F-4D97-AF65-F5344CB8AC3E}">
        <p14:creationId xmlns:p14="http://schemas.microsoft.com/office/powerpoint/2010/main" val="3644507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8333F19-A0EE-43D6-AA15-23BBD26F9F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a:extLst>
              <a:ext uri="{FF2B5EF4-FFF2-40B4-BE49-F238E27FC236}">
                <a16:creationId xmlns:a16="http://schemas.microsoft.com/office/drawing/2014/main" id="{4180BAF7-F885-4924-A46F-78ACDD3E377A}"/>
              </a:ext>
            </a:extLst>
          </p:cNvPr>
          <p:cNvSpPr>
            <a:spLocks noGrp="1"/>
          </p:cNvSpPr>
          <p:nvPr>
            <p:ph type="ctrTitle" hasCustomPrompt="1"/>
          </p:nvPr>
        </p:nvSpPr>
        <p:spPr>
          <a:xfrm>
            <a:off x="609599" y="578666"/>
            <a:ext cx="11005751" cy="879475"/>
          </a:xfrm>
        </p:spPr>
        <p:txBody>
          <a:bodyPr anchor="ctr">
            <a:normAutofit/>
          </a:bodyPr>
          <a:lstStyle>
            <a:lvl1pPr algn="l">
              <a:defRPr sz="5000" b="1" i="1">
                <a:solidFill>
                  <a:schemeClr val="bg1"/>
                </a:solidFill>
                <a:latin typeface="Arial Narrow" panose="020B0606020202030204" pitchFamily="34" charset="0"/>
                <a:cs typeface="Arial" panose="020B0604020202020204" pitchFamily="34" charset="0"/>
              </a:defRPr>
            </a:lvl1pPr>
          </a:lstStyle>
          <a:p>
            <a:r>
              <a:rPr lang="en-US" altLang="ko-KR" dirty="0"/>
              <a:t>PRESENTATION TITLE</a:t>
            </a:r>
            <a:endParaRPr lang="en-US" dirty="0"/>
          </a:p>
        </p:txBody>
      </p:sp>
      <p:sp>
        <p:nvSpPr>
          <p:cNvPr id="3" name="부제목 2">
            <a:extLst>
              <a:ext uri="{FF2B5EF4-FFF2-40B4-BE49-F238E27FC236}">
                <a16:creationId xmlns:a16="http://schemas.microsoft.com/office/drawing/2014/main" id="{0C822D7D-3E5A-445E-9349-A30EFC98C1C1}"/>
              </a:ext>
            </a:extLst>
          </p:cNvPr>
          <p:cNvSpPr>
            <a:spLocks noGrp="1"/>
          </p:cNvSpPr>
          <p:nvPr>
            <p:ph type="subTitle" idx="1" hasCustomPrompt="1"/>
          </p:nvPr>
        </p:nvSpPr>
        <p:spPr>
          <a:xfrm>
            <a:off x="609599" y="1246017"/>
            <a:ext cx="11005750" cy="615735"/>
          </a:xfrm>
        </p:spPr>
        <p:txBody>
          <a:bodyPr anchor="ctr">
            <a:normAutofit/>
          </a:bodyPr>
          <a:lstStyle>
            <a:lvl1pPr marL="0" indent="0" algn="l">
              <a:buNone/>
              <a:defRPr lang="en-US" sz="3000" i="1" dirty="0">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Tree>
    <p:extLst>
      <p:ext uri="{BB962C8B-B14F-4D97-AF65-F5344CB8AC3E}">
        <p14:creationId xmlns:p14="http://schemas.microsoft.com/office/powerpoint/2010/main" val="211627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 - Single">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3" name="내용 개체 틀 2">
            <a:extLst>
              <a:ext uri="{FF2B5EF4-FFF2-40B4-BE49-F238E27FC236}">
                <a16:creationId xmlns:a16="http://schemas.microsoft.com/office/drawing/2014/main" id="{911F8038-6974-45E5-A71C-395DB4694AE9}"/>
              </a:ext>
            </a:extLst>
          </p:cNvPr>
          <p:cNvSpPr>
            <a:spLocks noGrp="1"/>
          </p:cNvSpPr>
          <p:nvPr>
            <p:ph sz="quarter" idx="13" hasCustomPrompt="1"/>
          </p:nvPr>
        </p:nvSpPr>
        <p:spPr>
          <a:xfrm>
            <a:off x="6096000" y="2689412"/>
            <a:ext cx="4829432" cy="2660820"/>
          </a:xfrm>
        </p:spPr>
        <p:txBody>
          <a:bodyPr>
            <a:normAutofit/>
          </a:bodyPr>
          <a:lstStyle>
            <a:lvl1pPr marL="0" indent="0">
              <a:buNone/>
              <a:defRPr lang="en-US" sz="2200" dirty="0"/>
            </a:lvl1pPr>
          </a:lstStyle>
          <a:p>
            <a:pPr lvl="0"/>
            <a:r>
              <a:rPr lang="en-US" dirty="0"/>
              <a:t>Click to edit Master text styles</a:t>
            </a:r>
          </a:p>
        </p:txBody>
      </p:sp>
      <p:sp>
        <p:nvSpPr>
          <p:cNvPr id="8" name="그림 개체 틀 7">
            <a:extLst>
              <a:ext uri="{FF2B5EF4-FFF2-40B4-BE49-F238E27FC236}">
                <a16:creationId xmlns:a16="http://schemas.microsoft.com/office/drawing/2014/main" id="{E7FC66DE-23CF-479A-9CE6-3817ED59CEBB}"/>
              </a:ext>
            </a:extLst>
          </p:cNvPr>
          <p:cNvSpPr>
            <a:spLocks noGrp="1"/>
          </p:cNvSpPr>
          <p:nvPr>
            <p:ph type="pic" sz="quarter" idx="14"/>
          </p:nvPr>
        </p:nvSpPr>
        <p:spPr>
          <a:xfrm>
            <a:off x="1109273" y="1296002"/>
            <a:ext cx="4121754" cy="4120132"/>
          </a:xfrm>
          <a:prstGeom prst="ellipse">
            <a:avLst/>
          </a:prstGeom>
          <a:solidFill>
            <a:srgbClr val="1B1464"/>
          </a:solidFill>
        </p:spPr>
        <p:txBody>
          <a:bodyPr anchor="ctr">
            <a:normAutofit/>
          </a:bodyPr>
          <a:lstStyle>
            <a:lvl1pPr marL="0" indent="0" algn="ctr">
              <a:buNone/>
              <a:defRPr sz="2200">
                <a:solidFill>
                  <a:schemeClr val="bg1"/>
                </a:solidFill>
              </a:defRPr>
            </a:lvl1pPr>
          </a:lstStyle>
          <a:p>
            <a:endParaRPr lang="en-US" dirty="0"/>
          </a:p>
        </p:txBody>
      </p:sp>
      <p:sp>
        <p:nvSpPr>
          <p:cNvPr id="9" name="텍스트 개체 틀 2">
            <a:extLst>
              <a:ext uri="{FF2B5EF4-FFF2-40B4-BE49-F238E27FC236}">
                <a16:creationId xmlns:a16="http://schemas.microsoft.com/office/drawing/2014/main" id="{5AF038B0-7E47-4497-A1B4-6C22736CF93F}"/>
              </a:ext>
            </a:extLst>
          </p:cNvPr>
          <p:cNvSpPr>
            <a:spLocks noGrp="1"/>
          </p:cNvSpPr>
          <p:nvPr>
            <p:ph type="body" idx="15" hasCustomPrompt="1"/>
          </p:nvPr>
        </p:nvSpPr>
        <p:spPr>
          <a:xfrm>
            <a:off x="6096001" y="2019679"/>
            <a:ext cx="4829432" cy="427723"/>
          </a:xfrm>
        </p:spPr>
        <p:txBody>
          <a:bodyPr anchor="ctr">
            <a:noAutofit/>
          </a:bodyPr>
          <a:lstStyle>
            <a:lvl1pPr marL="0" indent="0">
              <a:buNone/>
              <a:defRPr sz="38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SPEAKER NAME</a:t>
            </a:r>
            <a:endParaRPr lang="ko-KR" altLang="en-US" dirty="0"/>
          </a:p>
        </p:txBody>
      </p:sp>
    </p:spTree>
    <p:extLst>
      <p:ext uri="{BB962C8B-B14F-4D97-AF65-F5344CB8AC3E}">
        <p14:creationId xmlns:p14="http://schemas.microsoft.com/office/powerpoint/2010/main" val="3831835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 Double">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3" name="내용 개체 틀 2">
            <a:extLst>
              <a:ext uri="{FF2B5EF4-FFF2-40B4-BE49-F238E27FC236}">
                <a16:creationId xmlns:a16="http://schemas.microsoft.com/office/drawing/2014/main" id="{911F8038-6974-45E5-A71C-395DB4694AE9}"/>
              </a:ext>
            </a:extLst>
          </p:cNvPr>
          <p:cNvSpPr>
            <a:spLocks noGrp="1"/>
          </p:cNvSpPr>
          <p:nvPr>
            <p:ph sz="quarter" idx="13" hasCustomPrompt="1"/>
          </p:nvPr>
        </p:nvSpPr>
        <p:spPr>
          <a:xfrm>
            <a:off x="1741365" y="4047199"/>
            <a:ext cx="3534032" cy="1886060"/>
          </a:xfrm>
        </p:spPr>
        <p:txBody>
          <a:bodyPr>
            <a:normAutofit/>
          </a:bodyPr>
          <a:lstStyle>
            <a:lvl1pPr marL="0" indent="0">
              <a:buNone/>
              <a:defRPr lang="en-US" sz="1800" dirty="0"/>
            </a:lvl1pPr>
          </a:lstStyle>
          <a:p>
            <a:pPr lvl="0"/>
            <a:r>
              <a:rPr lang="en-US" dirty="0"/>
              <a:t>Click to edit Master text styles</a:t>
            </a:r>
          </a:p>
        </p:txBody>
      </p:sp>
      <p:sp>
        <p:nvSpPr>
          <p:cNvPr id="8" name="그림 개체 틀 7">
            <a:extLst>
              <a:ext uri="{FF2B5EF4-FFF2-40B4-BE49-F238E27FC236}">
                <a16:creationId xmlns:a16="http://schemas.microsoft.com/office/drawing/2014/main" id="{E7FC66DE-23CF-479A-9CE6-3817ED59CEBB}"/>
              </a:ext>
            </a:extLst>
          </p:cNvPr>
          <p:cNvSpPr>
            <a:spLocks noGrp="1"/>
          </p:cNvSpPr>
          <p:nvPr>
            <p:ph type="pic" sz="quarter" idx="14"/>
          </p:nvPr>
        </p:nvSpPr>
        <p:spPr>
          <a:xfrm>
            <a:off x="2177446" y="437979"/>
            <a:ext cx="2661868" cy="2660820"/>
          </a:xfrm>
          <a:prstGeom prst="ellipse">
            <a:avLst/>
          </a:prstGeom>
          <a:solidFill>
            <a:srgbClr val="1B1464"/>
          </a:solidFill>
        </p:spPr>
        <p:txBody>
          <a:bodyPr anchor="ctr">
            <a:normAutofit/>
          </a:bodyPr>
          <a:lstStyle>
            <a:lvl1pPr marL="0" indent="0" algn="ctr">
              <a:buNone/>
              <a:defRPr sz="2200">
                <a:solidFill>
                  <a:schemeClr val="bg1"/>
                </a:solidFill>
              </a:defRPr>
            </a:lvl1pPr>
          </a:lstStyle>
          <a:p>
            <a:endParaRPr lang="en-US" dirty="0"/>
          </a:p>
        </p:txBody>
      </p:sp>
      <p:sp>
        <p:nvSpPr>
          <p:cNvPr id="7" name="내용 개체 틀 2">
            <a:extLst>
              <a:ext uri="{FF2B5EF4-FFF2-40B4-BE49-F238E27FC236}">
                <a16:creationId xmlns:a16="http://schemas.microsoft.com/office/drawing/2014/main" id="{B24F0A05-0995-4B3C-910F-7F22A3018F56}"/>
              </a:ext>
            </a:extLst>
          </p:cNvPr>
          <p:cNvSpPr>
            <a:spLocks noGrp="1"/>
          </p:cNvSpPr>
          <p:nvPr>
            <p:ph sz="quarter" idx="15" hasCustomPrompt="1"/>
          </p:nvPr>
        </p:nvSpPr>
        <p:spPr>
          <a:xfrm>
            <a:off x="6886922" y="4047199"/>
            <a:ext cx="3534032" cy="1886060"/>
          </a:xfrm>
        </p:spPr>
        <p:txBody>
          <a:bodyPr>
            <a:normAutofit/>
          </a:bodyPr>
          <a:lstStyle>
            <a:lvl1pPr marL="0" indent="0">
              <a:buNone/>
              <a:defRPr lang="en-US" sz="1800" dirty="0"/>
            </a:lvl1pPr>
          </a:lstStyle>
          <a:p>
            <a:pPr lvl="0"/>
            <a:r>
              <a:rPr lang="en-US" dirty="0"/>
              <a:t>Click to edit Master text styles</a:t>
            </a:r>
          </a:p>
        </p:txBody>
      </p:sp>
      <p:sp>
        <p:nvSpPr>
          <p:cNvPr id="10" name="그림 개체 틀 7">
            <a:extLst>
              <a:ext uri="{FF2B5EF4-FFF2-40B4-BE49-F238E27FC236}">
                <a16:creationId xmlns:a16="http://schemas.microsoft.com/office/drawing/2014/main" id="{F93F6918-2F3B-4879-AB06-00502096E8BF}"/>
              </a:ext>
            </a:extLst>
          </p:cNvPr>
          <p:cNvSpPr>
            <a:spLocks noGrp="1"/>
          </p:cNvSpPr>
          <p:nvPr>
            <p:ph type="pic" sz="quarter" idx="16"/>
          </p:nvPr>
        </p:nvSpPr>
        <p:spPr>
          <a:xfrm>
            <a:off x="7323003" y="437979"/>
            <a:ext cx="2661868" cy="2660820"/>
          </a:xfrm>
          <a:prstGeom prst="ellipse">
            <a:avLst/>
          </a:prstGeom>
          <a:solidFill>
            <a:srgbClr val="1B1464"/>
          </a:solidFill>
        </p:spPr>
        <p:txBody>
          <a:bodyPr anchor="ctr">
            <a:normAutofit/>
          </a:bodyPr>
          <a:lstStyle>
            <a:lvl1pPr marL="0" indent="0" algn="ctr">
              <a:buNone/>
              <a:defRPr sz="2200">
                <a:solidFill>
                  <a:schemeClr val="bg1"/>
                </a:solidFill>
              </a:defRPr>
            </a:lvl1pPr>
          </a:lstStyle>
          <a:p>
            <a:endParaRPr lang="en-US" dirty="0"/>
          </a:p>
        </p:txBody>
      </p:sp>
      <p:sp>
        <p:nvSpPr>
          <p:cNvPr id="15" name="텍스트 개체 틀 2">
            <a:extLst>
              <a:ext uri="{FF2B5EF4-FFF2-40B4-BE49-F238E27FC236}">
                <a16:creationId xmlns:a16="http://schemas.microsoft.com/office/drawing/2014/main" id="{63F20395-59B7-4F46-B322-BC66CC021CDD}"/>
              </a:ext>
            </a:extLst>
          </p:cNvPr>
          <p:cNvSpPr>
            <a:spLocks noGrp="1"/>
          </p:cNvSpPr>
          <p:nvPr>
            <p:ph type="body" idx="19" hasCustomPrompt="1"/>
          </p:nvPr>
        </p:nvSpPr>
        <p:spPr>
          <a:xfrm>
            <a:off x="1603760" y="3384386"/>
            <a:ext cx="3809239" cy="427723"/>
          </a:xfrm>
        </p:spPr>
        <p:txBody>
          <a:bodyPr anchor="ctr">
            <a:noAutofit/>
          </a:bodyPr>
          <a:lstStyle>
            <a:lvl1pPr marL="0" indent="0" algn="ctr">
              <a:buNone/>
              <a:defRPr sz="3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SPEAKER NAME</a:t>
            </a:r>
            <a:endParaRPr lang="ko-KR" altLang="en-US" dirty="0"/>
          </a:p>
        </p:txBody>
      </p:sp>
      <p:sp>
        <p:nvSpPr>
          <p:cNvPr id="16" name="텍스트 개체 틀 2">
            <a:extLst>
              <a:ext uri="{FF2B5EF4-FFF2-40B4-BE49-F238E27FC236}">
                <a16:creationId xmlns:a16="http://schemas.microsoft.com/office/drawing/2014/main" id="{2396BB8F-BD88-45A7-8215-836F2563DC92}"/>
              </a:ext>
            </a:extLst>
          </p:cNvPr>
          <p:cNvSpPr>
            <a:spLocks noGrp="1"/>
          </p:cNvSpPr>
          <p:nvPr>
            <p:ph type="body" idx="20" hasCustomPrompt="1"/>
          </p:nvPr>
        </p:nvSpPr>
        <p:spPr>
          <a:xfrm>
            <a:off x="6749317" y="3384386"/>
            <a:ext cx="3809239" cy="427723"/>
          </a:xfrm>
        </p:spPr>
        <p:txBody>
          <a:bodyPr anchor="ctr">
            <a:noAutofit/>
          </a:bodyPr>
          <a:lstStyle>
            <a:lvl1pPr marL="0" indent="0" algn="ctr">
              <a:buNone/>
              <a:defRPr sz="3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SPEAKER NAME</a:t>
            </a:r>
            <a:endParaRPr lang="ko-KR" altLang="en-US" dirty="0"/>
          </a:p>
        </p:txBody>
      </p:sp>
    </p:spTree>
    <p:extLst>
      <p:ext uri="{BB962C8B-B14F-4D97-AF65-F5344CB8AC3E}">
        <p14:creationId xmlns:p14="http://schemas.microsoft.com/office/powerpoint/2010/main" val="343180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er 1">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53C91A5-8BF9-41AA-B359-6320768A0D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a:extLst>
              <a:ext uri="{FF2B5EF4-FFF2-40B4-BE49-F238E27FC236}">
                <a16:creationId xmlns:a16="http://schemas.microsoft.com/office/drawing/2014/main" id="{4180BAF7-F885-4924-A46F-78ACDD3E377A}"/>
              </a:ext>
            </a:extLst>
          </p:cNvPr>
          <p:cNvSpPr>
            <a:spLocks noGrp="1"/>
          </p:cNvSpPr>
          <p:nvPr>
            <p:ph type="ctrTitle" hasCustomPrompt="1"/>
          </p:nvPr>
        </p:nvSpPr>
        <p:spPr>
          <a:xfrm>
            <a:off x="609599" y="2453781"/>
            <a:ext cx="11005751" cy="879475"/>
          </a:xfrm>
        </p:spPr>
        <p:txBody>
          <a:bodyPr anchor="ctr">
            <a:normAutofit/>
          </a:bodyPr>
          <a:lstStyle>
            <a:lvl1pPr algn="l">
              <a:defRPr sz="5000" b="1" i="1">
                <a:solidFill>
                  <a:schemeClr val="bg1"/>
                </a:solidFill>
                <a:latin typeface="Arial Narrow" panose="020B0606020202030204" pitchFamily="34" charset="0"/>
                <a:cs typeface="Arial" panose="020B0604020202020204" pitchFamily="34" charset="0"/>
              </a:defRPr>
            </a:lvl1pPr>
          </a:lstStyle>
          <a:p>
            <a:r>
              <a:rPr lang="en-US" altLang="ko-KR" dirty="0"/>
              <a:t>DIVIDER TITLE</a:t>
            </a:r>
            <a:endParaRPr lang="en-US" dirty="0"/>
          </a:p>
        </p:txBody>
      </p:sp>
      <p:sp>
        <p:nvSpPr>
          <p:cNvPr id="3" name="부제목 2">
            <a:extLst>
              <a:ext uri="{FF2B5EF4-FFF2-40B4-BE49-F238E27FC236}">
                <a16:creationId xmlns:a16="http://schemas.microsoft.com/office/drawing/2014/main" id="{0C822D7D-3E5A-445E-9349-A30EFC98C1C1}"/>
              </a:ext>
            </a:extLst>
          </p:cNvPr>
          <p:cNvSpPr>
            <a:spLocks noGrp="1"/>
          </p:cNvSpPr>
          <p:nvPr>
            <p:ph type="subTitle" idx="1" hasCustomPrompt="1"/>
          </p:nvPr>
        </p:nvSpPr>
        <p:spPr>
          <a:xfrm>
            <a:off x="609599" y="3121132"/>
            <a:ext cx="11005750" cy="615735"/>
          </a:xfrm>
        </p:spPr>
        <p:txBody>
          <a:bodyPr anchor="ctr">
            <a:normAutofit/>
          </a:bodyPr>
          <a:lstStyle>
            <a:lvl1pPr marL="0" indent="0" algn="l">
              <a:buNone/>
              <a:defRPr lang="en-US" sz="3000" i="1" dirty="0">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Tree>
    <p:extLst>
      <p:ext uri="{BB962C8B-B14F-4D97-AF65-F5344CB8AC3E}">
        <p14:creationId xmlns:p14="http://schemas.microsoft.com/office/powerpoint/2010/main" val="429379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vider 2">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75E80F4-DA70-47FC-A22F-A36E05E031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
        <p:nvSpPr>
          <p:cNvPr id="2" name="제목 1">
            <a:extLst>
              <a:ext uri="{FF2B5EF4-FFF2-40B4-BE49-F238E27FC236}">
                <a16:creationId xmlns:a16="http://schemas.microsoft.com/office/drawing/2014/main" id="{4180BAF7-F885-4924-A46F-78ACDD3E377A}"/>
              </a:ext>
            </a:extLst>
          </p:cNvPr>
          <p:cNvSpPr>
            <a:spLocks noGrp="1"/>
          </p:cNvSpPr>
          <p:nvPr>
            <p:ph type="ctrTitle" hasCustomPrompt="1"/>
          </p:nvPr>
        </p:nvSpPr>
        <p:spPr>
          <a:xfrm>
            <a:off x="609599" y="2453781"/>
            <a:ext cx="11005751" cy="879475"/>
          </a:xfrm>
        </p:spPr>
        <p:txBody>
          <a:bodyPr anchor="ctr">
            <a:normAutofit/>
          </a:bodyPr>
          <a:lstStyle>
            <a:lvl1pPr algn="l">
              <a:defRPr sz="5000" b="1" i="1">
                <a:solidFill>
                  <a:srgbClr val="1B1464"/>
                </a:solidFill>
                <a:latin typeface="Arial Narrow" panose="020B0606020202030204" pitchFamily="34" charset="0"/>
                <a:cs typeface="Arial" panose="020B0604020202020204" pitchFamily="34" charset="0"/>
              </a:defRPr>
            </a:lvl1pPr>
          </a:lstStyle>
          <a:p>
            <a:r>
              <a:rPr lang="en-US" altLang="ko-KR" dirty="0"/>
              <a:t>DIVIDER TITLE</a:t>
            </a:r>
            <a:endParaRPr lang="en-US" dirty="0"/>
          </a:p>
        </p:txBody>
      </p:sp>
      <p:sp>
        <p:nvSpPr>
          <p:cNvPr id="3" name="부제목 2">
            <a:extLst>
              <a:ext uri="{FF2B5EF4-FFF2-40B4-BE49-F238E27FC236}">
                <a16:creationId xmlns:a16="http://schemas.microsoft.com/office/drawing/2014/main" id="{0C822D7D-3E5A-445E-9349-A30EFC98C1C1}"/>
              </a:ext>
            </a:extLst>
          </p:cNvPr>
          <p:cNvSpPr>
            <a:spLocks noGrp="1"/>
          </p:cNvSpPr>
          <p:nvPr>
            <p:ph type="subTitle" idx="1" hasCustomPrompt="1"/>
          </p:nvPr>
        </p:nvSpPr>
        <p:spPr>
          <a:xfrm>
            <a:off x="609599" y="3121132"/>
            <a:ext cx="11005750" cy="615735"/>
          </a:xfrm>
        </p:spPr>
        <p:txBody>
          <a:bodyPr anchor="ctr">
            <a:normAutofit/>
          </a:bodyPr>
          <a:lstStyle>
            <a:lvl1pPr marL="0" indent="0" algn="l">
              <a:buNone/>
              <a:defRPr lang="en-US" sz="3000" i="1" dirty="0">
                <a:solidFill>
                  <a:srgbClr val="1B1464"/>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Tree>
    <p:extLst>
      <p:ext uri="{BB962C8B-B14F-4D97-AF65-F5344CB8AC3E}">
        <p14:creationId xmlns:p14="http://schemas.microsoft.com/office/powerpoint/2010/main" val="3261953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Tree>
    <p:extLst>
      <p:ext uri="{BB962C8B-B14F-4D97-AF65-F5344CB8AC3E}">
        <p14:creationId xmlns:p14="http://schemas.microsoft.com/office/powerpoint/2010/main" val="1423581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3" name="제목 1">
            <a:extLst>
              <a:ext uri="{FF2B5EF4-FFF2-40B4-BE49-F238E27FC236}">
                <a16:creationId xmlns:a16="http://schemas.microsoft.com/office/drawing/2014/main" id="{E5E33490-8A10-437C-8855-55CDED281FAC}"/>
              </a:ext>
            </a:extLst>
          </p:cNvPr>
          <p:cNvSpPr>
            <a:spLocks noGrp="1"/>
          </p:cNvSpPr>
          <p:nvPr>
            <p:ph type="title" hasCustomPrompt="1"/>
          </p:nvPr>
        </p:nvSpPr>
        <p:spPr>
          <a:xfrm>
            <a:off x="838200" y="365125"/>
            <a:ext cx="10515600" cy="1325563"/>
          </a:xfrm>
        </p:spPr>
        <p:txBody>
          <a:bodyPr/>
          <a:lstStyle>
            <a:lvl1pPr>
              <a:defRPr>
                <a:latin typeface="Arial Narrow" panose="020B060602020203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48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1FD4FE0B-CA94-48E4-B882-9E19D8E29C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제목 1">
            <a:extLst>
              <a:ext uri="{FF2B5EF4-FFF2-40B4-BE49-F238E27FC236}">
                <a16:creationId xmlns:a16="http://schemas.microsoft.com/office/drawing/2014/main" id="{69E8050E-2052-4F61-85A4-6E839C0B7BE5}"/>
              </a:ext>
            </a:extLst>
          </p:cNvPr>
          <p:cNvSpPr>
            <a:spLocks noGrp="1"/>
          </p:cNvSpPr>
          <p:nvPr>
            <p:ph type="title" hasCustomPrompt="1"/>
          </p:nvPr>
        </p:nvSpPr>
        <p:spPr/>
        <p:txBody>
          <a:bodyPr/>
          <a:lstStyle>
            <a:lvl1pPr>
              <a:defRPr>
                <a:latin typeface="Arial Narrow" panose="020B0606020202030204" pitchFamily="34" charset="0"/>
                <a:cs typeface="Arial" panose="020B0604020202020204" pitchFamily="34" charset="0"/>
              </a:defRPr>
            </a:lvl1pPr>
          </a:lstStyle>
          <a:p>
            <a:r>
              <a:rPr lang="en-US" dirty="0"/>
              <a:t>CLICK TO EDIT MASTER TITLE STYLE</a:t>
            </a:r>
          </a:p>
        </p:txBody>
      </p:sp>
      <p:sp>
        <p:nvSpPr>
          <p:cNvPr id="3" name="내용 개체 틀 2">
            <a:extLst>
              <a:ext uri="{FF2B5EF4-FFF2-40B4-BE49-F238E27FC236}">
                <a16:creationId xmlns:a16="http://schemas.microsoft.com/office/drawing/2014/main" id="{A5FCF204-5D29-42FD-92B7-09DD7F67B02F}"/>
              </a:ext>
            </a:extLst>
          </p:cNvPr>
          <p:cNvSpPr>
            <a:spLocks noGrp="1"/>
          </p:cNvSpPr>
          <p:nvPr>
            <p:ph idx="1" hasCustomPrompt="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슬라이드 번호 개체 틀 5">
            <a:extLst>
              <a:ext uri="{FF2B5EF4-FFF2-40B4-BE49-F238E27FC236}">
                <a16:creationId xmlns:a16="http://schemas.microsoft.com/office/drawing/2014/main" id="{49367537-6D99-419B-9E41-E23A4E189D85}"/>
              </a:ext>
            </a:extLst>
          </p:cNvPr>
          <p:cNvSpPr>
            <a:spLocks noGrp="1"/>
          </p:cNvSpPr>
          <p:nvPr>
            <p:ph type="sldNum" sz="quarter" idx="12"/>
          </p:nvPr>
        </p:nvSpPr>
        <p:spPr/>
        <p:txBody>
          <a:bodyPr/>
          <a:lstStyle/>
          <a:p>
            <a:fld id="{E810C518-F830-431D-8D5C-6BC52F406456}" type="slidenum">
              <a:rPr lang="en-US" smtClean="0"/>
              <a:t>‹#›</a:t>
            </a:fld>
            <a:endParaRPr lang="en-US"/>
          </a:p>
        </p:txBody>
      </p:sp>
    </p:spTree>
    <p:extLst>
      <p:ext uri="{BB962C8B-B14F-4D97-AF65-F5344CB8AC3E}">
        <p14:creationId xmlns:p14="http://schemas.microsoft.com/office/powerpoint/2010/main" val="312664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4014B13-97AC-4ABA-8504-0C45B8DE579C}"/>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3" name="텍스트 개체 틀 2">
            <a:extLst>
              <a:ext uri="{FF2B5EF4-FFF2-40B4-BE49-F238E27FC236}">
                <a16:creationId xmlns:a16="http://schemas.microsoft.com/office/drawing/2014/main" id="{5426AB2B-969F-44B8-A5C1-FE72AD76D10E}"/>
              </a:ext>
            </a:extLst>
          </p:cNvPr>
          <p:cNvSpPr>
            <a:spLocks noGrp="1"/>
          </p:cNvSpPr>
          <p:nvPr>
            <p:ph type="body" idx="1" hasCustomPrompt="1"/>
          </p:nvPr>
        </p:nvSpPr>
        <p:spPr>
          <a:xfrm>
            <a:off x="839788" y="1755110"/>
            <a:ext cx="5157787" cy="427723"/>
          </a:xfrm>
        </p:spPr>
        <p:txBody>
          <a:bodyPr anchor="ctr"/>
          <a:lstStyle>
            <a:lvl1pPr marL="0" indent="0">
              <a:buNone/>
              <a:defRPr sz="2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endParaRPr lang="ko-KR" altLang="en-US" dirty="0"/>
          </a:p>
        </p:txBody>
      </p:sp>
      <p:sp>
        <p:nvSpPr>
          <p:cNvPr id="4" name="내용 개체 틀 3">
            <a:extLst>
              <a:ext uri="{FF2B5EF4-FFF2-40B4-BE49-F238E27FC236}">
                <a16:creationId xmlns:a16="http://schemas.microsoft.com/office/drawing/2014/main" id="{2C9E81E1-C762-4CD3-9189-2358EBBF0186}"/>
              </a:ext>
            </a:extLst>
          </p:cNvPr>
          <p:cNvSpPr>
            <a:spLocks noGrp="1"/>
          </p:cNvSpPr>
          <p:nvPr>
            <p:ph sz="half" idx="2" hasCustomPrompt="1"/>
          </p:nvPr>
        </p:nvSpPr>
        <p:spPr>
          <a:xfrm>
            <a:off x="839788" y="2266177"/>
            <a:ext cx="5157787" cy="3684588"/>
          </a:xfrm>
        </p:spPr>
        <p:txBody>
          <a:bodyPr/>
          <a:lstStyle>
            <a:lvl1pPr>
              <a:defRPr/>
            </a:lvl1pPr>
            <a:lvl2pPr>
              <a:defRPr/>
            </a:lvl2pPr>
            <a:lvl3pPr>
              <a:defRPr/>
            </a:lvl3pPr>
            <a:lvl4pPr>
              <a:defRPr/>
            </a:lvl4pPr>
            <a:lvl5pPr>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내용 개체 틀 5">
            <a:extLst>
              <a:ext uri="{FF2B5EF4-FFF2-40B4-BE49-F238E27FC236}">
                <a16:creationId xmlns:a16="http://schemas.microsoft.com/office/drawing/2014/main" id="{0DBCB997-9A82-4BF1-9BA5-F914EC695C96}"/>
              </a:ext>
            </a:extLst>
          </p:cNvPr>
          <p:cNvSpPr>
            <a:spLocks noGrp="1"/>
          </p:cNvSpPr>
          <p:nvPr>
            <p:ph sz="quarter" idx="4" hasCustomPrompt="1"/>
          </p:nvPr>
        </p:nvSpPr>
        <p:spPr>
          <a:xfrm>
            <a:off x="6172200" y="2266177"/>
            <a:ext cx="5183188" cy="3684588"/>
          </a:xfrm>
        </p:spPr>
        <p:txBody>
          <a:bodyPr/>
          <a:lstStyle>
            <a:lvl1pPr>
              <a:defRPr/>
            </a:lvl1pPr>
            <a:lvl2pPr>
              <a:defRPr/>
            </a:lvl2pPr>
            <a:lvl3pPr>
              <a:defRPr/>
            </a:lvl3pPr>
            <a:lvl4pPr>
              <a:defRPr/>
            </a:lvl4pPr>
            <a:lvl5pPr>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9" name="슬라이드 번호 개체 틀 8">
            <a:extLst>
              <a:ext uri="{FF2B5EF4-FFF2-40B4-BE49-F238E27FC236}">
                <a16:creationId xmlns:a16="http://schemas.microsoft.com/office/drawing/2014/main" id="{6BC2AA75-86C1-4DF0-B27E-84438F9A6D0C}"/>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10" name="텍스트 개체 틀 2">
            <a:extLst>
              <a:ext uri="{FF2B5EF4-FFF2-40B4-BE49-F238E27FC236}">
                <a16:creationId xmlns:a16="http://schemas.microsoft.com/office/drawing/2014/main" id="{3E30BA9D-F364-4D1D-B5EB-90F96ACE60BF}"/>
              </a:ext>
            </a:extLst>
          </p:cNvPr>
          <p:cNvSpPr>
            <a:spLocks noGrp="1"/>
          </p:cNvSpPr>
          <p:nvPr>
            <p:ph type="body" idx="13" hasCustomPrompt="1"/>
          </p:nvPr>
        </p:nvSpPr>
        <p:spPr>
          <a:xfrm>
            <a:off x="6172200" y="1752452"/>
            <a:ext cx="5157787" cy="427723"/>
          </a:xfrm>
        </p:spPr>
        <p:txBody>
          <a:bodyPr anchor="ctr"/>
          <a:lstStyle>
            <a:lvl1pPr marL="0" indent="0">
              <a:buNone/>
              <a:defRPr sz="2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endParaRPr lang="ko-KR" altLang="en-US" dirty="0"/>
          </a:p>
        </p:txBody>
      </p:sp>
    </p:spTree>
    <p:extLst>
      <p:ext uri="{BB962C8B-B14F-4D97-AF65-F5344CB8AC3E}">
        <p14:creationId xmlns:p14="http://schemas.microsoft.com/office/powerpoint/2010/main" val="3000593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Copy">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5" name="내용 개체 틀 5">
            <a:extLst>
              <a:ext uri="{FF2B5EF4-FFF2-40B4-BE49-F238E27FC236}">
                <a16:creationId xmlns:a16="http://schemas.microsoft.com/office/drawing/2014/main" id="{347421E6-5919-4B12-8C6D-55A94D1FB2F6}"/>
              </a:ext>
            </a:extLst>
          </p:cNvPr>
          <p:cNvSpPr>
            <a:spLocks noGrp="1"/>
          </p:cNvSpPr>
          <p:nvPr>
            <p:ph sz="quarter" idx="4" hasCustomPrompt="1"/>
          </p:nvPr>
        </p:nvSpPr>
        <p:spPr>
          <a:xfrm>
            <a:off x="6172200" y="2266177"/>
            <a:ext cx="5183188" cy="3684588"/>
          </a:xfrm>
        </p:spPr>
        <p:txBody>
          <a:bodyPr/>
          <a:lstStyle>
            <a:lvl1pPr>
              <a:defRPr/>
            </a:lvl1pPr>
            <a:lvl2pPr>
              <a:defRPr/>
            </a:lvl2pPr>
            <a:lvl3pPr>
              <a:defRPr/>
            </a:lvl3pPr>
            <a:lvl4pPr>
              <a:defRPr/>
            </a:lvl4pPr>
            <a:lvl5pPr>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제목 1">
            <a:extLst>
              <a:ext uri="{FF2B5EF4-FFF2-40B4-BE49-F238E27FC236}">
                <a16:creationId xmlns:a16="http://schemas.microsoft.com/office/drawing/2014/main" id="{CA2BAFE6-D83F-4230-9226-EB9714E8E833}"/>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7" name="그림 개체 틀 6">
            <a:extLst>
              <a:ext uri="{FF2B5EF4-FFF2-40B4-BE49-F238E27FC236}">
                <a16:creationId xmlns:a16="http://schemas.microsoft.com/office/drawing/2014/main" id="{637FAE0C-F57D-46CC-BA95-7B01F44C148D}"/>
              </a:ext>
            </a:extLst>
          </p:cNvPr>
          <p:cNvSpPr>
            <a:spLocks noGrp="1"/>
          </p:cNvSpPr>
          <p:nvPr>
            <p:ph type="pic" sz="quarter" idx="13"/>
          </p:nvPr>
        </p:nvSpPr>
        <p:spPr>
          <a:xfrm>
            <a:off x="836612" y="1763519"/>
            <a:ext cx="5183188" cy="4187246"/>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9" name="텍스트 개체 틀 2">
            <a:extLst>
              <a:ext uri="{FF2B5EF4-FFF2-40B4-BE49-F238E27FC236}">
                <a16:creationId xmlns:a16="http://schemas.microsoft.com/office/drawing/2014/main" id="{F713362C-C8D0-4AC9-AED0-AB0F84033358}"/>
              </a:ext>
            </a:extLst>
          </p:cNvPr>
          <p:cNvSpPr>
            <a:spLocks noGrp="1"/>
          </p:cNvSpPr>
          <p:nvPr>
            <p:ph type="body" idx="14" hasCustomPrompt="1"/>
          </p:nvPr>
        </p:nvSpPr>
        <p:spPr>
          <a:xfrm>
            <a:off x="6172200" y="1752452"/>
            <a:ext cx="5157787" cy="427723"/>
          </a:xfrm>
        </p:spPr>
        <p:txBody>
          <a:bodyPr anchor="ctr"/>
          <a:lstStyle>
            <a:lvl1pPr marL="0" indent="0">
              <a:buNone/>
              <a:defRPr sz="2400" b="1" i="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endParaRPr lang="ko-KR" altLang="en-US" dirty="0"/>
          </a:p>
        </p:txBody>
      </p:sp>
    </p:spTree>
    <p:extLst>
      <p:ext uri="{BB962C8B-B14F-4D97-AF65-F5344CB8AC3E}">
        <p14:creationId xmlns:p14="http://schemas.microsoft.com/office/powerpoint/2010/main" val="2943120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Collage with Copy">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5251B22-C4A5-4EF1-BB23-414CBE42131B}"/>
              </a:ext>
            </a:extLst>
          </p:cNvPr>
          <p:cNvSpPr>
            <a:spLocks noGrp="1"/>
          </p:cNvSpPr>
          <p:nvPr>
            <p:ph type="sldNum" sz="quarter" idx="12"/>
          </p:nvPr>
        </p:nvSpPr>
        <p:spPr/>
        <p:txBody>
          <a:bodyPr/>
          <a:lstStyle/>
          <a:p>
            <a:fld id="{E810C518-F830-431D-8D5C-6BC52F406456}" type="slidenum">
              <a:rPr lang="en-US" smtClean="0"/>
              <a:t>‹#›</a:t>
            </a:fld>
            <a:endParaRPr lang="en-US"/>
          </a:p>
        </p:txBody>
      </p:sp>
      <p:sp>
        <p:nvSpPr>
          <p:cNvPr id="5" name="내용 개체 틀 5">
            <a:extLst>
              <a:ext uri="{FF2B5EF4-FFF2-40B4-BE49-F238E27FC236}">
                <a16:creationId xmlns:a16="http://schemas.microsoft.com/office/drawing/2014/main" id="{347421E6-5919-4B12-8C6D-55A94D1FB2F6}"/>
              </a:ext>
            </a:extLst>
          </p:cNvPr>
          <p:cNvSpPr>
            <a:spLocks noGrp="1"/>
          </p:cNvSpPr>
          <p:nvPr>
            <p:ph sz="quarter" idx="4" hasCustomPrompt="1"/>
          </p:nvPr>
        </p:nvSpPr>
        <p:spPr>
          <a:xfrm>
            <a:off x="836613" y="3870477"/>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
        <p:nvSpPr>
          <p:cNvPr id="6" name="제목 1">
            <a:extLst>
              <a:ext uri="{FF2B5EF4-FFF2-40B4-BE49-F238E27FC236}">
                <a16:creationId xmlns:a16="http://schemas.microsoft.com/office/drawing/2014/main" id="{CA2BAFE6-D83F-4230-9226-EB9714E8E833}"/>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STYLE</a:t>
            </a:r>
          </a:p>
        </p:txBody>
      </p:sp>
      <p:sp>
        <p:nvSpPr>
          <p:cNvPr id="7" name="그림 개체 틀 6">
            <a:extLst>
              <a:ext uri="{FF2B5EF4-FFF2-40B4-BE49-F238E27FC236}">
                <a16:creationId xmlns:a16="http://schemas.microsoft.com/office/drawing/2014/main" id="{637FAE0C-F57D-46CC-BA95-7B01F44C148D}"/>
              </a:ext>
            </a:extLst>
          </p:cNvPr>
          <p:cNvSpPr>
            <a:spLocks noGrp="1"/>
          </p:cNvSpPr>
          <p:nvPr>
            <p:ph type="pic" sz="quarter" idx="13"/>
          </p:nvPr>
        </p:nvSpPr>
        <p:spPr>
          <a:xfrm>
            <a:off x="836613" y="196946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9" name="그림 개체 틀 6">
            <a:extLst>
              <a:ext uri="{FF2B5EF4-FFF2-40B4-BE49-F238E27FC236}">
                <a16:creationId xmlns:a16="http://schemas.microsoft.com/office/drawing/2014/main" id="{FB94F7FD-7A57-4556-AA3C-9BCE157F832F}"/>
              </a:ext>
            </a:extLst>
          </p:cNvPr>
          <p:cNvSpPr>
            <a:spLocks noGrp="1"/>
          </p:cNvSpPr>
          <p:nvPr>
            <p:ph type="pic" sz="quarter" idx="14"/>
          </p:nvPr>
        </p:nvSpPr>
        <p:spPr>
          <a:xfrm>
            <a:off x="3512644" y="196946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10" name="그림 개체 틀 6">
            <a:extLst>
              <a:ext uri="{FF2B5EF4-FFF2-40B4-BE49-F238E27FC236}">
                <a16:creationId xmlns:a16="http://schemas.microsoft.com/office/drawing/2014/main" id="{F57B9B30-3784-424C-8A70-06EA24844E80}"/>
              </a:ext>
            </a:extLst>
          </p:cNvPr>
          <p:cNvSpPr>
            <a:spLocks noGrp="1"/>
          </p:cNvSpPr>
          <p:nvPr>
            <p:ph type="pic" sz="quarter" idx="15"/>
          </p:nvPr>
        </p:nvSpPr>
        <p:spPr>
          <a:xfrm>
            <a:off x="6179646" y="197358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11" name="그림 개체 틀 6">
            <a:extLst>
              <a:ext uri="{FF2B5EF4-FFF2-40B4-BE49-F238E27FC236}">
                <a16:creationId xmlns:a16="http://schemas.microsoft.com/office/drawing/2014/main" id="{082D7835-02A9-4878-9D6E-6FF64A987DF6}"/>
              </a:ext>
            </a:extLst>
          </p:cNvPr>
          <p:cNvSpPr>
            <a:spLocks noGrp="1"/>
          </p:cNvSpPr>
          <p:nvPr>
            <p:ph type="pic" sz="quarter" idx="16"/>
          </p:nvPr>
        </p:nvSpPr>
        <p:spPr>
          <a:xfrm>
            <a:off x="8855677" y="1973586"/>
            <a:ext cx="2499712" cy="1828178"/>
          </a:xfrm>
          <a:prstGeom prst="roundRect">
            <a:avLst>
              <a:gd name="adj" fmla="val 5650"/>
            </a:avLst>
          </a:prstGeom>
          <a:solidFill>
            <a:srgbClr val="1B1464"/>
          </a:solidFill>
        </p:spPr>
        <p:txBody>
          <a:bodyPr anchor="ctr"/>
          <a:lstStyle>
            <a:lvl1pPr marL="0" indent="0" algn="ctr">
              <a:buNone/>
              <a:defRPr>
                <a:solidFill>
                  <a:schemeClr val="bg1"/>
                </a:solidFill>
              </a:defRPr>
            </a:lvl1pPr>
          </a:lstStyle>
          <a:p>
            <a:endParaRPr lang="en-US" dirty="0"/>
          </a:p>
        </p:txBody>
      </p:sp>
      <p:sp>
        <p:nvSpPr>
          <p:cNvPr id="15" name="내용 개체 틀 5">
            <a:extLst>
              <a:ext uri="{FF2B5EF4-FFF2-40B4-BE49-F238E27FC236}">
                <a16:creationId xmlns:a16="http://schemas.microsoft.com/office/drawing/2014/main" id="{A1669D96-E578-4EF5-B9A2-5730C91786BF}"/>
              </a:ext>
            </a:extLst>
          </p:cNvPr>
          <p:cNvSpPr>
            <a:spLocks noGrp="1"/>
          </p:cNvSpPr>
          <p:nvPr>
            <p:ph sz="quarter" idx="17" hasCustomPrompt="1"/>
          </p:nvPr>
        </p:nvSpPr>
        <p:spPr>
          <a:xfrm>
            <a:off x="3512644" y="3870477"/>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
        <p:nvSpPr>
          <p:cNvPr id="16" name="내용 개체 틀 5">
            <a:extLst>
              <a:ext uri="{FF2B5EF4-FFF2-40B4-BE49-F238E27FC236}">
                <a16:creationId xmlns:a16="http://schemas.microsoft.com/office/drawing/2014/main" id="{59F466C2-68DE-4199-87A0-0AEA756DE7BF}"/>
              </a:ext>
            </a:extLst>
          </p:cNvPr>
          <p:cNvSpPr>
            <a:spLocks noGrp="1"/>
          </p:cNvSpPr>
          <p:nvPr>
            <p:ph sz="quarter" idx="18" hasCustomPrompt="1"/>
          </p:nvPr>
        </p:nvSpPr>
        <p:spPr>
          <a:xfrm>
            <a:off x="6179644" y="3870476"/>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
        <p:nvSpPr>
          <p:cNvPr id="17" name="내용 개체 틀 5">
            <a:extLst>
              <a:ext uri="{FF2B5EF4-FFF2-40B4-BE49-F238E27FC236}">
                <a16:creationId xmlns:a16="http://schemas.microsoft.com/office/drawing/2014/main" id="{965E5CFE-F171-4442-B556-A9645CD6B4FB}"/>
              </a:ext>
            </a:extLst>
          </p:cNvPr>
          <p:cNvSpPr>
            <a:spLocks noGrp="1"/>
          </p:cNvSpPr>
          <p:nvPr>
            <p:ph sz="quarter" idx="19" hasCustomPrompt="1"/>
          </p:nvPr>
        </p:nvSpPr>
        <p:spPr>
          <a:xfrm>
            <a:off x="8855677" y="3870475"/>
            <a:ext cx="2499712" cy="1912486"/>
          </a:xfrm>
        </p:spPr>
        <p:txBody>
          <a:bodyPr>
            <a:normAutofit/>
          </a:bodyPr>
          <a:lstStyle>
            <a:lvl1pPr>
              <a:defRPr sz="1800"/>
            </a:lvl1pPr>
            <a:lvl2pPr>
              <a:defRPr lang="en-US" altLang="ko-KR" sz="1600" dirty="0" smtClean="0"/>
            </a:lvl2pPr>
            <a:lvl3pPr>
              <a:defRPr lang="en-US" altLang="ko-KR" sz="1600" dirty="0" smtClean="0"/>
            </a:lvl3pPr>
            <a:lvl4pPr>
              <a:defRPr lang="en-US" altLang="ko-KR" sz="1600" dirty="0" smtClean="0"/>
            </a:lvl4pPr>
            <a:lvl5pPr>
              <a:defRPr lang="en-US" altLang="ko-KR" sz="1600" dirty="0" smtClean="0"/>
            </a:lvl5pPr>
          </a:lstStyle>
          <a:p>
            <a:pPr lvl="0"/>
            <a:r>
              <a:rPr lang="en-US" altLang="ko-KR" dirty="0"/>
              <a:t>Click to edit Master text styles</a:t>
            </a:r>
          </a:p>
          <a:p>
            <a:pPr lvl="1"/>
            <a:r>
              <a:rPr lang="en-US" altLang="ko-KR" dirty="0"/>
              <a:t>Second level</a:t>
            </a:r>
          </a:p>
          <a:p>
            <a:pPr lvl="1"/>
            <a:endParaRPr lang="en-US" altLang="ko-KR" dirty="0"/>
          </a:p>
        </p:txBody>
      </p:sp>
    </p:spTree>
    <p:extLst>
      <p:ext uri="{BB962C8B-B14F-4D97-AF65-F5344CB8AC3E}">
        <p14:creationId xmlns:p14="http://schemas.microsoft.com/office/powerpoint/2010/main" val="388453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60DD533-C788-47AD-B477-138CA258A3A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제목 개체 틀 1">
            <a:extLst>
              <a:ext uri="{FF2B5EF4-FFF2-40B4-BE49-F238E27FC236}">
                <a16:creationId xmlns:a16="http://schemas.microsoft.com/office/drawing/2014/main" id="{860E9507-25C6-429A-833A-64952373E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텍스트 개체 틀 2">
            <a:extLst>
              <a:ext uri="{FF2B5EF4-FFF2-40B4-BE49-F238E27FC236}">
                <a16:creationId xmlns:a16="http://schemas.microsoft.com/office/drawing/2014/main" id="{0EEA542E-A75D-44B1-ACAE-999C25858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p>
        </p:txBody>
      </p:sp>
      <p:sp>
        <p:nvSpPr>
          <p:cNvPr id="6" name="슬라이드 번호 개체 틀 5">
            <a:extLst>
              <a:ext uri="{FF2B5EF4-FFF2-40B4-BE49-F238E27FC236}">
                <a16:creationId xmlns:a16="http://schemas.microsoft.com/office/drawing/2014/main" id="{365B8CD1-4A6C-451B-9772-FE67DB97AE0F}"/>
              </a:ext>
            </a:extLst>
          </p:cNvPr>
          <p:cNvSpPr>
            <a:spLocks noGrp="1"/>
          </p:cNvSpPr>
          <p:nvPr>
            <p:ph type="sldNum" sz="quarter" idx="4"/>
          </p:nvPr>
        </p:nvSpPr>
        <p:spPr>
          <a:xfrm>
            <a:off x="4724400" y="6226391"/>
            <a:ext cx="2743200" cy="365125"/>
          </a:xfrm>
          <a:prstGeom prst="rect">
            <a:avLst/>
          </a:prstGeom>
        </p:spPr>
        <p:txBody>
          <a:bodyPr vert="horz" lIns="91440" tIns="45720" rIns="91440" bIns="45720" rtlCol="0" anchor="ctr"/>
          <a:lstStyle>
            <a:lvl1pPr algn="ctr">
              <a:defRPr sz="1200" b="1">
                <a:solidFill>
                  <a:srgbClr val="1B1464"/>
                </a:solidFill>
                <a:latin typeface="Arial Narrow" panose="020B0606020202030204" pitchFamily="34" charset="0"/>
              </a:defRPr>
            </a:lvl1pPr>
          </a:lstStyle>
          <a:p>
            <a:fld id="{E810C518-F830-431D-8D5C-6BC52F406456}" type="slidenum">
              <a:rPr lang="en-US" smtClean="0"/>
              <a:pPr/>
              <a:t>‹#›</a:t>
            </a:fld>
            <a:endParaRPr lang="en-US" dirty="0"/>
          </a:p>
        </p:txBody>
      </p:sp>
    </p:spTree>
    <p:extLst>
      <p:ext uri="{BB962C8B-B14F-4D97-AF65-F5344CB8AC3E}">
        <p14:creationId xmlns:p14="http://schemas.microsoft.com/office/powerpoint/2010/main" val="98784268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7" r:id="rId3"/>
    <p:sldLayoutId id="2147483655" r:id="rId4"/>
    <p:sldLayoutId id="2147483664" r:id="rId5"/>
    <p:sldLayoutId id="2147483650" r:id="rId6"/>
    <p:sldLayoutId id="2147483653" r:id="rId7"/>
    <p:sldLayoutId id="2147483662" r:id="rId8"/>
    <p:sldLayoutId id="2147483663" r:id="rId9"/>
    <p:sldLayoutId id="2147483665" r:id="rId10"/>
    <p:sldLayoutId id="2147483666" r:id="rId11"/>
  </p:sldLayoutIdLst>
  <p:hf hdr="0" ftr="0" dt="0"/>
  <p:txStyles>
    <p:title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mj-cs"/>
        </a:defRPr>
      </a:lvl1pPr>
    </p:titleStyle>
    <p:body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EDD3A0-FAFB-42B4-B9CB-555D7A39E342}"/>
              </a:ext>
            </a:extLst>
          </p:cNvPr>
          <p:cNvSpPr>
            <a:spLocks noGrp="1"/>
          </p:cNvSpPr>
          <p:nvPr>
            <p:ph type="ctrTitle"/>
          </p:nvPr>
        </p:nvSpPr>
        <p:spPr>
          <a:xfrm>
            <a:off x="593124" y="1177381"/>
            <a:ext cx="11844096" cy="879475"/>
          </a:xfrm>
        </p:spPr>
        <p:txBody>
          <a:bodyPr>
            <a:normAutofit fontScale="90000"/>
          </a:bodyPr>
          <a:lstStyle/>
          <a:p>
            <a:r>
              <a:rPr lang="en-US" altLang="zh-CN" dirty="0" err="1"/>
              <a:t>MAPMaN</a:t>
            </a:r>
            <a:r>
              <a:rPr lang="en-US" altLang="zh-CN" dirty="0"/>
              <a:t>: Multi-Stage U-Shaped Adaptive Pattern Matching Network for Semantic Segmentation of Remote Sensing Images </a:t>
            </a:r>
            <a:endParaRPr lang="en-US" dirty="0"/>
          </a:p>
        </p:txBody>
      </p:sp>
      <p:sp>
        <p:nvSpPr>
          <p:cNvPr id="3" name="부제목 2">
            <a:extLst>
              <a:ext uri="{FF2B5EF4-FFF2-40B4-BE49-F238E27FC236}">
                <a16:creationId xmlns:a16="http://schemas.microsoft.com/office/drawing/2014/main" id="{F6609C6B-FA70-4105-B19B-9E0AC4C20E7C}"/>
              </a:ext>
            </a:extLst>
          </p:cNvPr>
          <p:cNvSpPr>
            <a:spLocks noGrp="1"/>
          </p:cNvSpPr>
          <p:nvPr>
            <p:ph type="subTitle" idx="1"/>
          </p:nvPr>
        </p:nvSpPr>
        <p:spPr>
          <a:xfrm>
            <a:off x="593125" y="2813265"/>
            <a:ext cx="11005750" cy="615735"/>
          </a:xfrm>
        </p:spPr>
        <p:txBody>
          <a:bodyPr>
            <a:normAutofit/>
          </a:bodyPr>
          <a:lstStyle/>
          <a:p>
            <a:r>
              <a:rPr lang="en-US" altLang="zh-CN" sz="1600" b="1" dirty="0"/>
              <a:t>Tingfeng Hong</a:t>
            </a:r>
            <a:r>
              <a:rPr lang="en-US" altLang="zh-CN" sz="1600" baseline="30000" dirty="0"/>
              <a:t>1</a:t>
            </a:r>
            <a:r>
              <a:rPr lang="en-US" altLang="zh-CN" sz="1600" dirty="0"/>
              <a:t>, </a:t>
            </a:r>
            <a:r>
              <a:rPr lang="en-US" altLang="zh-CN" sz="1600" dirty="0" err="1"/>
              <a:t>Xiaowen</a:t>
            </a:r>
            <a:r>
              <a:rPr lang="en-US" altLang="zh-CN" sz="1600" dirty="0"/>
              <a:t> Ma</a:t>
            </a:r>
            <a:r>
              <a:rPr lang="en-US" altLang="zh-CN" sz="1600" baseline="30000" dirty="0"/>
              <a:t>1</a:t>
            </a:r>
            <a:r>
              <a:rPr lang="en-US" altLang="zh-CN" sz="1600" dirty="0"/>
              <a:t>, </a:t>
            </a:r>
            <a:r>
              <a:rPr lang="en-US" altLang="zh-CN" sz="1600" dirty="0" err="1"/>
              <a:t>Xinyu</a:t>
            </a:r>
            <a:r>
              <a:rPr lang="en-US" altLang="zh-CN" sz="1600" dirty="0"/>
              <a:t> Wang</a:t>
            </a:r>
            <a:r>
              <a:rPr lang="en-US" altLang="zh-CN" sz="1600" baseline="30000" dirty="0"/>
              <a:t>1</a:t>
            </a:r>
            <a:r>
              <a:rPr lang="en-US" altLang="zh-CN" sz="1600" dirty="0"/>
              <a:t>, Rui Che</a:t>
            </a:r>
            <a:r>
              <a:rPr lang="en-US" altLang="zh-CN" sz="1600" baseline="30000" dirty="0"/>
              <a:t>1</a:t>
            </a:r>
            <a:r>
              <a:rPr lang="en-US" altLang="zh-CN" sz="1600" dirty="0"/>
              <a:t>, </a:t>
            </a:r>
            <a:r>
              <a:rPr lang="en-US" altLang="zh-CN" sz="1600" dirty="0" err="1"/>
              <a:t>Chenlu</a:t>
            </a:r>
            <a:r>
              <a:rPr lang="en-US" altLang="zh-CN" sz="1600" dirty="0"/>
              <a:t> Hu</a:t>
            </a:r>
            <a:r>
              <a:rPr lang="en-US" altLang="zh-CN" sz="1600" baseline="30000" dirty="0"/>
              <a:t>1</a:t>
            </a:r>
            <a:r>
              <a:rPr lang="en-US" altLang="zh-CN" sz="1600" dirty="0"/>
              <a:t>, Tian Feng</a:t>
            </a:r>
            <a:r>
              <a:rPr lang="en-US" altLang="zh-CN" sz="1600" baseline="30000" dirty="0"/>
              <a:t>1</a:t>
            </a:r>
            <a:r>
              <a:rPr lang="en-US" altLang="zh-CN" sz="1600" dirty="0"/>
              <a:t>, Wei Zhang</a:t>
            </a:r>
            <a:r>
              <a:rPr lang="en-US" altLang="zh-CN" sz="1600" baseline="30000" dirty="0"/>
              <a:t>1,2</a:t>
            </a:r>
            <a:endParaRPr lang="en-US" sz="1600" dirty="0"/>
          </a:p>
        </p:txBody>
      </p:sp>
      <p:pic>
        <p:nvPicPr>
          <p:cNvPr id="4" name="图形 3">
            <a:extLst>
              <a:ext uri="{FF2B5EF4-FFF2-40B4-BE49-F238E27FC236}">
                <a16:creationId xmlns:a16="http://schemas.microsoft.com/office/drawing/2014/main" id="{298F4BC5-CF6A-0ADA-7119-E5CA5E95011B}"/>
              </a:ext>
            </a:extLst>
          </p:cNvPr>
          <p:cNvPicPr>
            <a:picLocks noChangeAspect="1"/>
          </p:cNvPicPr>
          <p:nvPr/>
        </p:nvPicPr>
        <p:blipFill>
          <a:blip r:embed="rId3">
            <a:extLst>
              <a:ext uri="{96DAC541-7B7A-43D3-8B79-37D633B846F1}">
                <asvg:svgBlip xmlns:asvg="http://schemas.microsoft.com/office/drawing/2016/SVG/main" r:embed="rId4"/>
              </a:ext>
            </a:extLst>
          </a:blip>
          <a:srcRect r="70951" b="-1874"/>
          <a:stretch>
            <a:fillRect/>
          </a:stretch>
        </p:blipFill>
        <p:spPr>
          <a:xfrm>
            <a:off x="9032240" y="3853996"/>
            <a:ext cx="2033905" cy="1978660"/>
          </a:xfrm>
          <a:prstGeom prst="rect">
            <a:avLst/>
          </a:prstGeom>
        </p:spPr>
      </p:pic>
      <p:sp>
        <p:nvSpPr>
          <p:cNvPr id="5" name="부제목 2">
            <a:extLst>
              <a:ext uri="{FF2B5EF4-FFF2-40B4-BE49-F238E27FC236}">
                <a16:creationId xmlns:a16="http://schemas.microsoft.com/office/drawing/2014/main" id="{BF3DBFA8-57E4-438C-CFC5-2F3EE0C271DE}"/>
              </a:ext>
            </a:extLst>
          </p:cNvPr>
          <p:cNvSpPr txBox="1">
            <a:spLocks/>
          </p:cNvSpPr>
          <p:nvPr/>
        </p:nvSpPr>
        <p:spPr>
          <a:xfrm>
            <a:off x="593124" y="3429000"/>
            <a:ext cx="11005750" cy="61573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rgbClr val="1B1464"/>
              </a:buClr>
              <a:buFont typeface="Arial" panose="020B0604020202020204" pitchFamily="34" charset="0"/>
              <a:buNone/>
              <a:defRPr lang="en-US" sz="3000" i="1" kern="1200" dirty="0">
                <a:solidFill>
                  <a:schemeClr val="bg1"/>
                </a:solidFill>
                <a:latin typeface="Arial Narrow" panose="020B060602020203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Clr>
                <a:srgbClr val="1B1464"/>
              </a:buClr>
              <a:buFont typeface="Arial" panose="020B0604020202020204" pitchFamily="34" charset="0"/>
              <a:buNone/>
              <a:defRPr sz="2000" kern="1200">
                <a:solidFill>
                  <a:srgbClr val="1B1464"/>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Clr>
                <a:srgbClr val="1B1464"/>
              </a:buClr>
              <a:buFont typeface="Calibri" panose="020F0502020204030204" pitchFamily="34" charset="0"/>
              <a:buNone/>
              <a:defRPr sz="1800" kern="1200">
                <a:solidFill>
                  <a:srgbClr val="1B1464"/>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Clr>
                <a:srgbClr val="1B1464"/>
              </a:buClr>
              <a:buFont typeface="Arial" panose="020B0604020202020204" pitchFamily="34" charset="0"/>
              <a:buNone/>
              <a:defRPr sz="1600" kern="1200">
                <a:solidFill>
                  <a:srgbClr val="1B1464"/>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Clr>
                <a:srgbClr val="1B1464"/>
              </a:buClr>
              <a:buFont typeface="Calibri" panose="020F0502020204030204" pitchFamily="34" charset="0"/>
              <a:buNone/>
              <a:defRPr sz="1600" kern="1200">
                <a:solidFill>
                  <a:srgbClr val="1B1464"/>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1600" baseline="30000" dirty="0"/>
              <a:t>1</a:t>
            </a:r>
            <a:r>
              <a:rPr lang="en-US" sz="1600" dirty="0"/>
              <a:t>School of Software Technology, Zhejiang University, Hangzhou, China </a:t>
            </a:r>
          </a:p>
          <a:p>
            <a:pPr>
              <a:spcBef>
                <a:spcPts val="0"/>
              </a:spcBef>
            </a:pPr>
            <a:r>
              <a:rPr lang="en-US" sz="1600" baseline="30000" dirty="0"/>
              <a:t>2</a:t>
            </a:r>
            <a:r>
              <a:rPr lang="en-US" sz="1600" dirty="0"/>
              <a:t>Innovation Center of Yangtze River Delta, Zhejiang University, Jiaxing, China</a:t>
            </a:r>
          </a:p>
        </p:txBody>
      </p:sp>
    </p:spTree>
    <p:extLst>
      <p:ext uri="{BB962C8B-B14F-4D97-AF65-F5344CB8AC3E}">
        <p14:creationId xmlns:p14="http://schemas.microsoft.com/office/powerpoint/2010/main" val="1875359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A58E1-E7B1-44E5-8F1A-F47C08CB6181}"/>
              </a:ext>
            </a:extLst>
          </p:cNvPr>
          <p:cNvSpPr>
            <a:spLocks noGrp="1"/>
          </p:cNvSpPr>
          <p:nvPr>
            <p:ph type="title"/>
          </p:nvPr>
        </p:nvSpPr>
        <p:spPr/>
        <p:txBody>
          <a:bodyPr/>
          <a:lstStyle/>
          <a:p>
            <a:r>
              <a:rPr lang="en-US" altLang="zh-CN" dirty="0"/>
              <a:t>METHOD</a:t>
            </a:r>
            <a:endParaRPr lang="en-US" dirty="0"/>
          </a:p>
        </p:txBody>
      </p:sp>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10</a:t>
            </a:fld>
            <a:endParaRPr lang="en-US"/>
          </a:p>
        </p:txBody>
      </p:sp>
      <p:sp>
        <p:nvSpPr>
          <p:cNvPr id="5" name="부제목 2">
            <a:extLst>
              <a:ext uri="{FF2B5EF4-FFF2-40B4-BE49-F238E27FC236}">
                <a16:creationId xmlns:a16="http://schemas.microsoft.com/office/drawing/2014/main" id="{252AF8DD-39A9-3D4F-CC53-8261FED208AF}"/>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Key of Attention</a:t>
            </a:r>
          </a:p>
        </p:txBody>
      </p:sp>
      <p:pic>
        <p:nvPicPr>
          <p:cNvPr id="6" name="图片 5">
            <a:extLst>
              <a:ext uri="{FF2B5EF4-FFF2-40B4-BE49-F238E27FC236}">
                <a16:creationId xmlns:a16="http://schemas.microsoft.com/office/drawing/2014/main" id="{419123FE-AE54-CDD8-9D9E-6BB26B8D12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95176" y="793874"/>
            <a:ext cx="5484447" cy="5240694"/>
          </a:xfrm>
          <a:prstGeom prst="rect">
            <a:avLst/>
          </a:prstGeom>
        </p:spPr>
      </p:pic>
      <p:pic>
        <p:nvPicPr>
          <p:cNvPr id="10" name="图片 9">
            <a:extLst>
              <a:ext uri="{FF2B5EF4-FFF2-40B4-BE49-F238E27FC236}">
                <a16:creationId xmlns:a16="http://schemas.microsoft.com/office/drawing/2014/main" id="{DDBD386A-E1EE-A950-C942-0580D4E9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9044" y="3060830"/>
            <a:ext cx="4232031" cy="706782"/>
          </a:xfrm>
          <a:prstGeom prst="rect">
            <a:avLst/>
          </a:prstGeom>
        </p:spPr>
      </p:pic>
      <p:sp>
        <p:nvSpPr>
          <p:cNvPr id="11" name="文本框 10">
            <a:extLst>
              <a:ext uri="{FF2B5EF4-FFF2-40B4-BE49-F238E27FC236}">
                <a16:creationId xmlns:a16="http://schemas.microsoft.com/office/drawing/2014/main" id="{51AA289F-770B-47C5-FC23-76EF6E3DC171}"/>
              </a:ext>
            </a:extLst>
          </p:cNvPr>
          <p:cNvSpPr txBox="1"/>
          <p:nvPr/>
        </p:nvSpPr>
        <p:spPr>
          <a:xfrm>
            <a:off x="1085472" y="2470128"/>
            <a:ext cx="5162433" cy="424732"/>
          </a:xfrm>
          <a:prstGeom prst="rect">
            <a:avLst/>
          </a:prstGeom>
          <a:noFill/>
        </p:spPr>
        <p:txBody>
          <a:bodyPr wrap="square" rtlCol="0">
            <a:spAutoFit/>
          </a:bodyPr>
          <a:lstStyle/>
          <a:p>
            <a:pPr marL="457200" indent="-457200">
              <a:lnSpc>
                <a:spcPct val="90000"/>
              </a:lnSpc>
              <a:spcBef>
                <a:spcPts val="1000"/>
              </a:spcBef>
              <a:buClr>
                <a:srgbClr val="1B1464"/>
              </a:buClr>
              <a:buFont typeface="Arial" panose="020B0604020202020204" pitchFamily="34" charset="0"/>
              <a:buChar char="►"/>
            </a:pPr>
            <a:r>
              <a:rPr lang="en-US" altLang="zh-CN" sz="2400" dirty="0">
                <a:solidFill>
                  <a:srgbClr val="1B1464"/>
                </a:solidFill>
                <a:latin typeface="Arial" panose="020B0604020202020204" pitchFamily="34" charset="0"/>
                <a:cs typeface="Arial" panose="020B0604020202020204" pitchFamily="34" charset="0"/>
              </a:rPr>
              <a:t>MHSA</a:t>
            </a:r>
          </a:p>
        </p:txBody>
      </p:sp>
      <p:sp>
        <p:nvSpPr>
          <p:cNvPr id="12" name="文本框 11">
            <a:extLst>
              <a:ext uri="{FF2B5EF4-FFF2-40B4-BE49-F238E27FC236}">
                <a16:creationId xmlns:a16="http://schemas.microsoft.com/office/drawing/2014/main" id="{7AE26208-0047-D098-A121-041F1A80000D}"/>
              </a:ext>
            </a:extLst>
          </p:cNvPr>
          <p:cNvSpPr txBox="1"/>
          <p:nvPr/>
        </p:nvSpPr>
        <p:spPr>
          <a:xfrm>
            <a:off x="1085472" y="3959435"/>
            <a:ext cx="5162433" cy="424732"/>
          </a:xfrm>
          <a:prstGeom prst="rect">
            <a:avLst/>
          </a:prstGeom>
          <a:noFill/>
        </p:spPr>
        <p:txBody>
          <a:bodyPr wrap="square" rtlCol="0">
            <a:spAutoFit/>
          </a:bodyPr>
          <a:lstStyle/>
          <a:p>
            <a:pPr marL="457200" indent="-457200">
              <a:lnSpc>
                <a:spcPct val="90000"/>
              </a:lnSpc>
              <a:spcBef>
                <a:spcPts val="1000"/>
              </a:spcBef>
              <a:buClr>
                <a:srgbClr val="1B1464"/>
              </a:buClr>
              <a:buFont typeface="Arial" panose="020B0604020202020204" pitchFamily="34" charset="0"/>
              <a:buChar char="►"/>
            </a:pPr>
            <a:r>
              <a:rPr lang="en-US" altLang="zh-CN" sz="2400" dirty="0">
                <a:solidFill>
                  <a:srgbClr val="1B1464"/>
                </a:solidFill>
                <a:latin typeface="Arial" panose="020B0604020202020204" pitchFamily="34" charset="0"/>
                <a:cs typeface="Arial" panose="020B0604020202020204" pitchFamily="34" charset="0"/>
              </a:rPr>
              <a:t>Adaptive Pattern Matching (ours)</a:t>
            </a:r>
          </a:p>
        </p:txBody>
      </p:sp>
      <p:pic>
        <p:nvPicPr>
          <p:cNvPr id="14" name="图片 13">
            <a:extLst>
              <a:ext uri="{FF2B5EF4-FFF2-40B4-BE49-F238E27FC236}">
                <a16:creationId xmlns:a16="http://schemas.microsoft.com/office/drawing/2014/main" id="{8AD3590B-3DE6-8857-5CAF-628C00ECFC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9044" y="4575991"/>
            <a:ext cx="4138861" cy="718516"/>
          </a:xfrm>
          <a:prstGeom prst="rect">
            <a:avLst/>
          </a:prstGeom>
        </p:spPr>
      </p:pic>
    </p:spTree>
    <p:extLst>
      <p:ext uri="{BB962C8B-B14F-4D97-AF65-F5344CB8AC3E}">
        <p14:creationId xmlns:p14="http://schemas.microsoft.com/office/powerpoint/2010/main" val="3162739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A58E1-E7B1-44E5-8F1A-F47C08CB6181}"/>
              </a:ext>
            </a:extLst>
          </p:cNvPr>
          <p:cNvSpPr>
            <a:spLocks noGrp="1"/>
          </p:cNvSpPr>
          <p:nvPr>
            <p:ph type="title"/>
          </p:nvPr>
        </p:nvSpPr>
        <p:spPr/>
        <p:txBody>
          <a:bodyPr/>
          <a:lstStyle/>
          <a:p>
            <a:r>
              <a:rPr lang="en-US" altLang="zh-CN" dirty="0"/>
              <a:t>METHOD</a:t>
            </a:r>
            <a:endParaRPr lang="en-US" dirty="0"/>
          </a:p>
        </p:txBody>
      </p:sp>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11</a:t>
            </a:fld>
            <a:endParaRPr lang="en-US"/>
          </a:p>
        </p:txBody>
      </p:sp>
      <p:sp>
        <p:nvSpPr>
          <p:cNvPr id="5" name="부제목 2">
            <a:extLst>
              <a:ext uri="{FF2B5EF4-FFF2-40B4-BE49-F238E27FC236}">
                <a16:creationId xmlns:a16="http://schemas.microsoft.com/office/drawing/2014/main" id="{252AF8DD-39A9-3D4F-CC53-8261FED208AF}"/>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Adaptive Pattern Matching</a:t>
            </a:r>
          </a:p>
        </p:txBody>
      </p:sp>
      <p:pic>
        <p:nvPicPr>
          <p:cNvPr id="10" name="图片 9">
            <a:extLst>
              <a:ext uri="{FF2B5EF4-FFF2-40B4-BE49-F238E27FC236}">
                <a16:creationId xmlns:a16="http://schemas.microsoft.com/office/drawing/2014/main" id="{DDBD386A-E1EE-A950-C942-0580D4E9D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044" y="3060830"/>
            <a:ext cx="4232031" cy="706782"/>
          </a:xfrm>
          <a:prstGeom prst="rect">
            <a:avLst/>
          </a:prstGeom>
        </p:spPr>
      </p:pic>
      <p:sp>
        <p:nvSpPr>
          <p:cNvPr id="11" name="文本框 10">
            <a:extLst>
              <a:ext uri="{FF2B5EF4-FFF2-40B4-BE49-F238E27FC236}">
                <a16:creationId xmlns:a16="http://schemas.microsoft.com/office/drawing/2014/main" id="{51AA289F-770B-47C5-FC23-76EF6E3DC171}"/>
              </a:ext>
            </a:extLst>
          </p:cNvPr>
          <p:cNvSpPr txBox="1"/>
          <p:nvPr/>
        </p:nvSpPr>
        <p:spPr>
          <a:xfrm>
            <a:off x="1085472" y="2470128"/>
            <a:ext cx="5162433" cy="424732"/>
          </a:xfrm>
          <a:prstGeom prst="rect">
            <a:avLst/>
          </a:prstGeom>
          <a:noFill/>
        </p:spPr>
        <p:txBody>
          <a:bodyPr wrap="square" rtlCol="0">
            <a:spAutoFit/>
          </a:bodyPr>
          <a:lstStyle/>
          <a:p>
            <a:pPr marL="457200" indent="-457200">
              <a:lnSpc>
                <a:spcPct val="90000"/>
              </a:lnSpc>
              <a:spcBef>
                <a:spcPts val="1000"/>
              </a:spcBef>
              <a:buClr>
                <a:srgbClr val="1B1464"/>
              </a:buClr>
              <a:buFont typeface="Arial" panose="020B0604020202020204" pitchFamily="34" charset="0"/>
              <a:buChar char="►"/>
            </a:pPr>
            <a:r>
              <a:rPr lang="en-US" altLang="zh-CN" sz="2400" dirty="0">
                <a:solidFill>
                  <a:srgbClr val="1B1464"/>
                </a:solidFill>
                <a:latin typeface="Arial" panose="020B0604020202020204" pitchFamily="34" charset="0"/>
                <a:cs typeface="Arial" panose="020B0604020202020204" pitchFamily="34" charset="0"/>
              </a:rPr>
              <a:t>MHSA</a:t>
            </a:r>
          </a:p>
        </p:txBody>
      </p:sp>
      <p:sp>
        <p:nvSpPr>
          <p:cNvPr id="12" name="文本框 11">
            <a:extLst>
              <a:ext uri="{FF2B5EF4-FFF2-40B4-BE49-F238E27FC236}">
                <a16:creationId xmlns:a16="http://schemas.microsoft.com/office/drawing/2014/main" id="{7AE26208-0047-D098-A121-041F1A80000D}"/>
              </a:ext>
            </a:extLst>
          </p:cNvPr>
          <p:cNvSpPr txBox="1"/>
          <p:nvPr/>
        </p:nvSpPr>
        <p:spPr>
          <a:xfrm>
            <a:off x="1085472" y="3959435"/>
            <a:ext cx="5162433" cy="424732"/>
          </a:xfrm>
          <a:prstGeom prst="rect">
            <a:avLst/>
          </a:prstGeom>
          <a:noFill/>
        </p:spPr>
        <p:txBody>
          <a:bodyPr wrap="square" rtlCol="0">
            <a:spAutoFit/>
          </a:bodyPr>
          <a:lstStyle/>
          <a:p>
            <a:pPr marL="457200" indent="-457200">
              <a:lnSpc>
                <a:spcPct val="90000"/>
              </a:lnSpc>
              <a:spcBef>
                <a:spcPts val="1000"/>
              </a:spcBef>
              <a:buClr>
                <a:srgbClr val="1B1464"/>
              </a:buClr>
              <a:buFont typeface="Arial" panose="020B0604020202020204" pitchFamily="34" charset="0"/>
              <a:buChar char="►"/>
            </a:pPr>
            <a:r>
              <a:rPr lang="en-US" altLang="zh-CN" sz="2400" dirty="0">
                <a:solidFill>
                  <a:srgbClr val="1B1464"/>
                </a:solidFill>
                <a:latin typeface="Arial" panose="020B0604020202020204" pitchFamily="34" charset="0"/>
                <a:cs typeface="Arial" panose="020B0604020202020204" pitchFamily="34" charset="0"/>
              </a:rPr>
              <a:t>Adaptive Pattern Matching (ours)</a:t>
            </a:r>
          </a:p>
        </p:txBody>
      </p:sp>
      <p:sp>
        <p:nvSpPr>
          <p:cNvPr id="3" name="내용 개체 틀 2">
            <a:extLst>
              <a:ext uri="{FF2B5EF4-FFF2-40B4-BE49-F238E27FC236}">
                <a16:creationId xmlns:a16="http://schemas.microsoft.com/office/drawing/2014/main" id="{87F4298F-982E-F3AB-58C9-6DB96AB064B7}"/>
              </a:ext>
            </a:extLst>
          </p:cNvPr>
          <p:cNvSpPr>
            <a:spLocks noGrp="1"/>
          </p:cNvSpPr>
          <p:nvPr>
            <p:ph idx="1"/>
          </p:nvPr>
        </p:nvSpPr>
        <p:spPr>
          <a:xfrm>
            <a:off x="6849919" y="1556697"/>
            <a:ext cx="4994031" cy="4203752"/>
          </a:xfrm>
        </p:spPr>
        <p:txBody>
          <a:bodyPr>
            <a:normAutofit fontScale="92500"/>
          </a:bodyPr>
          <a:lstStyle/>
          <a:p>
            <a:pPr>
              <a:lnSpc>
                <a:spcPct val="170000"/>
              </a:lnSpc>
            </a:pPr>
            <a:r>
              <a:rPr lang="en-US" sz="2000" dirty="0"/>
              <a:t>APS: Searches for a group of pixels belonging to the same spatial distribution pattern of ground objects for each pixel.</a:t>
            </a:r>
          </a:p>
          <a:p>
            <a:pPr>
              <a:lnSpc>
                <a:spcPct val="170000"/>
              </a:lnSpc>
            </a:pPr>
            <a:r>
              <a:rPr lang="en-US" sz="2000" dirty="0"/>
              <a:t>AFM: performs point-wise convolutions on the group of pixels along the spatial and channel dimensions to recognize the compositional relationships</a:t>
            </a:r>
          </a:p>
          <a:p>
            <a:endParaRPr lang="en-US" dirty="0"/>
          </a:p>
          <a:p>
            <a:endParaRPr lang="en-US" dirty="0"/>
          </a:p>
        </p:txBody>
      </p:sp>
      <p:pic>
        <p:nvPicPr>
          <p:cNvPr id="7" name="图片 6">
            <a:extLst>
              <a:ext uri="{FF2B5EF4-FFF2-40B4-BE49-F238E27FC236}">
                <a16:creationId xmlns:a16="http://schemas.microsoft.com/office/drawing/2014/main" id="{BC849091-7CA7-7E02-FBA5-D04E91B75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9044" y="4575991"/>
            <a:ext cx="4138861" cy="718516"/>
          </a:xfrm>
          <a:prstGeom prst="rect">
            <a:avLst/>
          </a:prstGeom>
        </p:spPr>
      </p:pic>
    </p:spTree>
    <p:extLst>
      <p:ext uri="{BB962C8B-B14F-4D97-AF65-F5344CB8AC3E}">
        <p14:creationId xmlns:p14="http://schemas.microsoft.com/office/powerpoint/2010/main" val="125290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12</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a:xfrm>
            <a:off x="838200" y="353326"/>
            <a:ext cx="10515600" cy="1325563"/>
          </a:xfrm>
        </p:spPr>
        <p:txBody>
          <a:bodyPr/>
          <a:lstStyle/>
          <a:p>
            <a:r>
              <a:rPr lang="en-US" altLang="zh-CN" dirty="0"/>
              <a:t>METHOD</a:t>
            </a:r>
            <a:endParaRPr lang="zh-CN" altLang="en-US" dirty="0"/>
          </a:p>
        </p:txBody>
      </p:sp>
      <p:sp>
        <p:nvSpPr>
          <p:cNvPr id="2" name="부제목 2">
            <a:extLst>
              <a:ext uri="{FF2B5EF4-FFF2-40B4-BE49-F238E27FC236}">
                <a16:creationId xmlns:a16="http://schemas.microsoft.com/office/drawing/2014/main" id="{A9D0B2A7-AE04-300A-E15B-58F01EA3D0F2}"/>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Adaptive </a:t>
            </a:r>
            <a:r>
              <a:rPr lang="en-US" altLang="zh-CN" dirty="0"/>
              <a:t>Pattern Match</a:t>
            </a:r>
            <a:endParaRPr lang="en-US" dirty="0"/>
          </a:p>
        </p:txBody>
      </p:sp>
      <p:sp>
        <p:nvSpPr>
          <p:cNvPr id="3" name="내용 개체 틀 2">
            <a:extLst>
              <a:ext uri="{FF2B5EF4-FFF2-40B4-BE49-F238E27FC236}">
                <a16:creationId xmlns:a16="http://schemas.microsoft.com/office/drawing/2014/main" id="{4685789C-6B5E-0F5A-9310-93AEF53CF5F1}"/>
              </a:ext>
            </a:extLst>
          </p:cNvPr>
          <p:cNvSpPr>
            <a:spLocks noGrp="1"/>
          </p:cNvSpPr>
          <p:nvPr>
            <p:ph idx="1"/>
          </p:nvPr>
        </p:nvSpPr>
        <p:spPr>
          <a:xfrm>
            <a:off x="8384849" y="1417663"/>
            <a:ext cx="3807151" cy="4808728"/>
          </a:xfrm>
        </p:spPr>
        <p:txBody>
          <a:bodyPr>
            <a:normAutofit fontScale="92500"/>
          </a:bodyPr>
          <a:lstStyle/>
          <a:p>
            <a:pPr>
              <a:lnSpc>
                <a:spcPct val="150000"/>
              </a:lnSpc>
            </a:pPr>
            <a:r>
              <a:rPr lang="en-US" sz="2000" dirty="0"/>
              <a:t>APS: Searches for a group of pixels belonging to the same spatial distribution pattern of ground objects for each pixel.</a:t>
            </a:r>
          </a:p>
          <a:p>
            <a:pPr>
              <a:lnSpc>
                <a:spcPct val="150000"/>
              </a:lnSpc>
            </a:pPr>
            <a:r>
              <a:rPr lang="en-US" sz="2000" dirty="0"/>
              <a:t>AFM: performs point-wise convolutions on the group of pixels along the spatial and channel dimensions to recognize the compositional relationships</a:t>
            </a:r>
          </a:p>
          <a:p>
            <a:pPr>
              <a:lnSpc>
                <a:spcPct val="150000"/>
              </a:lnSpc>
            </a:pPr>
            <a:endParaRPr lang="en-US" dirty="0"/>
          </a:p>
          <a:p>
            <a:pPr>
              <a:lnSpc>
                <a:spcPct val="150000"/>
              </a:lnSpc>
            </a:pPr>
            <a:endParaRPr lang="en-US" dirty="0"/>
          </a:p>
        </p:txBody>
      </p:sp>
      <p:pic>
        <p:nvPicPr>
          <p:cNvPr id="7" name="图片 6">
            <a:extLst>
              <a:ext uri="{FF2B5EF4-FFF2-40B4-BE49-F238E27FC236}">
                <a16:creationId xmlns:a16="http://schemas.microsoft.com/office/drawing/2014/main" id="{E1FFE276-E09E-7C51-A798-EC7D83BFB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54" y="1789623"/>
            <a:ext cx="8459466" cy="4325427"/>
          </a:xfrm>
          <a:prstGeom prst="rect">
            <a:avLst/>
          </a:prstGeom>
        </p:spPr>
      </p:pic>
    </p:spTree>
    <p:extLst>
      <p:ext uri="{BB962C8B-B14F-4D97-AF65-F5344CB8AC3E}">
        <p14:creationId xmlns:p14="http://schemas.microsoft.com/office/powerpoint/2010/main" val="249728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13</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a:xfrm>
            <a:off x="838200" y="353326"/>
            <a:ext cx="10515600" cy="1325563"/>
          </a:xfrm>
        </p:spPr>
        <p:txBody>
          <a:bodyPr/>
          <a:lstStyle/>
          <a:p>
            <a:r>
              <a:rPr lang="en-US" altLang="zh-CN" dirty="0"/>
              <a:t>METHOD</a:t>
            </a:r>
            <a:endParaRPr lang="zh-CN" altLang="en-US" dirty="0"/>
          </a:p>
        </p:txBody>
      </p:sp>
      <p:sp>
        <p:nvSpPr>
          <p:cNvPr id="2" name="부제목 2">
            <a:extLst>
              <a:ext uri="{FF2B5EF4-FFF2-40B4-BE49-F238E27FC236}">
                <a16:creationId xmlns:a16="http://schemas.microsoft.com/office/drawing/2014/main" id="{A9D0B2A7-AE04-300A-E15B-58F01EA3D0F2}"/>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Overall Architecture</a:t>
            </a:r>
          </a:p>
        </p:txBody>
      </p:sp>
      <p:sp>
        <p:nvSpPr>
          <p:cNvPr id="3" name="내용 개체 틀 2">
            <a:extLst>
              <a:ext uri="{FF2B5EF4-FFF2-40B4-BE49-F238E27FC236}">
                <a16:creationId xmlns:a16="http://schemas.microsoft.com/office/drawing/2014/main" id="{4685789C-6B5E-0F5A-9310-93AEF53CF5F1}"/>
              </a:ext>
            </a:extLst>
          </p:cNvPr>
          <p:cNvSpPr>
            <a:spLocks noGrp="1"/>
          </p:cNvSpPr>
          <p:nvPr>
            <p:ph idx="1"/>
          </p:nvPr>
        </p:nvSpPr>
        <p:spPr>
          <a:xfrm>
            <a:off x="7990745" y="2245133"/>
            <a:ext cx="4148653" cy="3355720"/>
          </a:xfrm>
        </p:spPr>
        <p:txBody>
          <a:bodyPr>
            <a:normAutofit lnSpcReduction="10000"/>
          </a:bodyPr>
          <a:lstStyle/>
          <a:p>
            <a:pPr marL="0" indent="0">
              <a:lnSpc>
                <a:spcPct val="150000"/>
              </a:lnSpc>
              <a:buNone/>
            </a:pPr>
            <a:r>
              <a:rPr lang="en-US" sz="2000" dirty="0"/>
              <a:t>Embedded in a tiny U-shaped network to:</a:t>
            </a:r>
          </a:p>
          <a:p>
            <a:pPr>
              <a:lnSpc>
                <a:spcPct val="150000"/>
              </a:lnSpc>
            </a:pPr>
            <a:r>
              <a:rPr lang="en-US" sz="1800" dirty="0"/>
              <a:t>Nested multiscale modeling;</a:t>
            </a:r>
          </a:p>
          <a:p>
            <a:pPr>
              <a:lnSpc>
                <a:spcPct val="150000"/>
              </a:lnSpc>
            </a:pPr>
            <a:r>
              <a:rPr lang="en-US" sz="1800" dirty="0"/>
              <a:t>Reducing computational complexity;</a:t>
            </a:r>
          </a:p>
          <a:p>
            <a:pPr>
              <a:lnSpc>
                <a:spcPct val="150000"/>
              </a:lnSpc>
            </a:pPr>
            <a:r>
              <a:rPr lang="en-US" sz="1800" dirty="0"/>
              <a:t>Increasing the receptive field;</a:t>
            </a:r>
          </a:p>
          <a:p>
            <a:pPr>
              <a:lnSpc>
                <a:spcPct val="150000"/>
              </a:lnSpc>
            </a:pPr>
            <a:r>
              <a:rPr lang="en-US" sz="1800" dirty="0"/>
              <a:t>Reusing the spatial information.</a:t>
            </a:r>
          </a:p>
        </p:txBody>
      </p:sp>
      <p:pic>
        <p:nvPicPr>
          <p:cNvPr id="6" name="图片 5">
            <a:extLst>
              <a:ext uri="{FF2B5EF4-FFF2-40B4-BE49-F238E27FC236}">
                <a16:creationId xmlns:a16="http://schemas.microsoft.com/office/drawing/2014/main" id="{B35A50DF-2B74-81B8-B624-0B3FDF408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23" y="1678889"/>
            <a:ext cx="6777551" cy="4687157"/>
          </a:xfrm>
          <a:prstGeom prst="rect">
            <a:avLst/>
          </a:prstGeom>
        </p:spPr>
      </p:pic>
    </p:spTree>
    <p:extLst>
      <p:ext uri="{BB962C8B-B14F-4D97-AF65-F5344CB8AC3E}">
        <p14:creationId xmlns:p14="http://schemas.microsoft.com/office/powerpoint/2010/main" val="353172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altLang="zh-CN" dirty="0"/>
              <a:t>EXPERIMENTS</a:t>
            </a:r>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85478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15</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a:xfrm>
            <a:off x="838200" y="353326"/>
            <a:ext cx="10515600" cy="1325563"/>
          </a:xfrm>
        </p:spPr>
        <p:txBody>
          <a:bodyPr/>
          <a:lstStyle/>
          <a:p>
            <a:r>
              <a:rPr lang="en-US" altLang="zh-CN" dirty="0"/>
              <a:t>EXPERIMENT</a:t>
            </a:r>
            <a:endParaRPr lang="zh-CN" altLang="en-US" dirty="0"/>
          </a:p>
        </p:txBody>
      </p:sp>
      <p:sp>
        <p:nvSpPr>
          <p:cNvPr id="2" name="부제목 2">
            <a:extLst>
              <a:ext uri="{FF2B5EF4-FFF2-40B4-BE49-F238E27FC236}">
                <a16:creationId xmlns:a16="http://schemas.microsoft.com/office/drawing/2014/main" id="{A9D0B2A7-AE04-300A-E15B-58F01EA3D0F2}"/>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Comparison with representative methods</a:t>
            </a:r>
          </a:p>
        </p:txBody>
      </p:sp>
      <p:pic>
        <p:nvPicPr>
          <p:cNvPr id="5" name="图片 4">
            <a:extLst>
              <a:ext uri="{FF2B5EF4-FFF2-40B4-BE49-F238E27FC236}">
                <a16:creationId xmlns:a16="http://schemas.microsoft.com/office/drawing/2014/main" id="{A3B87FE2-57E0-3D9C-B702-2E730C6F22E3}"/>
              </a:ext>
            </a:extLst>
          </p:cNvPr>
          <p:cNvPicPr>
            <a:picLocks noChangeAspect="1"/>
          </p:cNvPicPr>
          <p:nvPr/>
        </p:nvPicPr>
        <p:blipFill>
          <a:blip r:embed="rId3"/>
          <a:stretch>
            <a:fillRect/>
          </a:stretch>
        </p:blipFill>
        <p:spPr>
          <a:xfrm>
            <a:off x="348050" y="1877837"/>
            <a:ext cx="7936851" cy="3786054"/>
          </a:xfrm>
          <a:prstGeom prst="rect">
            <a:avLst/>
          </a:prstGeom>
        </p:spPr>
      </p:pic>
      <p:pic>
        <p:nvPicPr>
          <p:cNvPr id="9" name="图片 8">
            <a:extLst>
              <a:ext uri="{FF2B5EF4-FFF2-40B4-BE49-F238E27FC236}">
                <a16:creationId xmlns:a16="http://schemas.microsoft.com/office/drawing/2014/main" id="{FF92A586-4CB1-D2F8-C0D6-C54959009A89}"/>
              </a:ext>
            </a:extLst>
          </p:cNvPr>
          <p:cNvPicPr>
            <a:picLocks noChangeAspect="1"/>
          </p:cNvPicPr>
          <p:nvPr/>
        </p:nvPicPr>
        <p:blipFill>
          <a:blip r:embed="rId4"/>
          <a:stretch>
            <a:fillRect/>
          </a:stretch>
        </p:blipFill>
        <p:spPr>
          <a:xfrm>
            <a:off x="8450584" y="2627433"/>
            <a:ext cx="3334875" cy="2347701"/>
          </a:xfrm>
          <a:prstGeom prst="rect">
            <a:avLst/>
          </a:prstGeom>
        </p:spPr>
      </p:pic>
      <p:sp>
        <p:nvSpPr>
          <p:cNvPr id="11" name="矩形 10">
            <a:extLst>
              <a:ext uri="{FF2B5EF4-FFF2-40B4-BE49-F238E27FC236}">
                <a16:creationId xmlns:a16="http://schemas.microsoft.com/office/drawing/2014/main" id="{720CFF7D-866F-9011-DFD8-AC4B2FDE2BF2}"/>
              </a:ext>
            </a:extLst>
          </p:cNvPr>
          <p:cNvSpPr/>
          <p:nvPr/>
        </p:nvSpPr>
        <p:spPr>
          <a:xfrm>
            <a:off x="1848535"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3EA4EF5-EEBC-1A48-F97B-414DA7DCF44E}"/>
              </a:ext>
            </a:extLst>
          </p:cNvPr>
          <p:cNvSpPr/>
          <p:nvPr/>
        </p:nvSpPr>
        <p:spPr>
          <a:xfrm>
            <a:off x="2231570"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FE56344-7531-53C2-757B-7D50E550CABD}"/>
              </a:ext>
            </a:extLst>
          </p:cNvPr>
          <p:cNvSpPr/>
          <p:nvPr/>
        </p:nvSpPr>
        <p:spPr>
          <a:xfrm>
            <a:off x="3040325"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A811863-1836-9105-FECA-B243C94EFC9B}"/>
              </a:ext>
            </a:extLst>
          </p:cNvPr>
          <p:cNvSpPr/>
          <p:nvPr/>
        </p:nvSpPr>
        <p:spPr>
          <a:xfrm>
            <a:off x="3973318"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83B7BA0-523E-0668-DE98-871F18E01E7B}"/>
              </a:ext>
            </a:extLst>
          </p:cNvPr>
          <p:cNvSpPr/>
          <p:nvPr/>
        </p:nvSpPr>
        <p:spPr>
          <a:xfrm>
            <a:off x="4389357"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61EBA09-4B23-D179-48CA-41EFCF7E42CA}"/>
              </a:ext>
            </a:extLst>
          </p:cNvPr>
          <p:cNvSpPr/>
          <p:nvPr/>
        </p:nvSpPr>
        <p:spPr>
          <a:xfrm>
            <a:off x="4807635"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5F6430F-AE32-0D03-FEA5-14F73B3E3244}"/>
              </a:ext>
            </a:extLst>
          </p:cNvPr>
          <p:cNvSpPr/>
          <p:nvPr/>
        </p:nvSpPr>
        <p:spPr>
          <a:xfrm>
            <a:off x="5410885"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FA133C0-E2AE-B23E-7DC6-99211E9A482B}"/>
              </a:ext>
            </a:extLst>
          </p:cNvPr>
          <p:cNvSpPr/>
          <p:nvPr/>
        </p:nvSpPr>
        <p:spPr>
          <a:xfrm>
            <a:off x="5855385"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C4F6F95-7ED5-F47C-A717-5A7459031FB4}"/>
              </a:ext>
            </a:extLst>
          </p:cNvPr>
          <p:cNvSpPr/>
          <p:nvPr/>
        </p:nvSpPr>
        <p:spPr>
          <a:xfrm>
            <a:off x="6306235"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D0B7219-2E2B-AAA3-2AE9-2A2D11FF29D1}"/>
              </a:ext>
            </a:extLst>
          </p:cNvPr>
          <p:cNvSpPr/>
          <p:nvPr/>
        </p:nvSpPr>
        <p:spPr>
          <a:xfrm>
            <a:off x="6908971"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B601162-A0B2-D46A-6350-F6C11D409C1E}"/>
              </a:ext>
            </a:extLst>
          </p:cNvPr>
          <p:cNvSpPr/>
          <p:nvPr/>
        </p:nvSpPr>
        <p:spPr>
          <a:xfrm>
            <a:off x="7351581"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1381F04-ED58-B7CC-AEA8-B59915196C4E}"/>
              </a:ext>
            </a:extLst>
          </p:cNvPr>
          <p:cNvSpPr/>
          <p:nvPr/>
        </p:nvSpPr>
        <p:spPr>
          <a:xfrm>
            <a:off x="7791815" y="53353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65129B5-0FFC-39B8-9C23-93F9C8ADD185}"/>
              </a:ext>
            </a:extLst>
          </p:cNvPr>
          <p:cNvSpPr/>
          <p:nvPr/>
        </p:nvSpPr>
        <p:spPr>
          <a:xfrm>
            <a:off x="2629585" y="46622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B6FB4C2-76EB-CD66-35C3-1992C9E1B97E}"/>
              </a:ext>
            </a:extLst>
          </p:cNvPr>
          <p:cNvSpPr/>
          <p:nvPr/>
        </p:nvSpPr>
        <p:spPr>
          <a:xfrm>
            <a:off x="3505885" y="4662225"/>
            <a:ext cx="322343" cy="15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2E7A83DD-F8E9-2B2D-CDCB-21839CF93D2F}"/>
              </a:ext>
            </a:extLst>
          </p:cNvPr>
          <p:cNvSpPr/>
          <p:nvPr/>
        </p:nvSpPr>
        <p:spPr>
          <a:xfrm>
            <a:off x="1850042" y="4504343"/>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ECD118A-B76C-54A3-DC39-7B7E01CD2AFB}"/>
              </a:ext>
            </a:extLst>
          </p:cNvPr>
          <p:cNvSpPr/>
          <p:nvPr/>
        </p:nvSpPr>
        <p:spPr>
          <a:xfrm>
            <a:off x="2246164" y="4817275"/>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0F5C1460-8F99-BC8C-D281-2D78ED240C81}"/>
              </a:ext>
            </a:extLst>
          </p:cNvPr>
          <p:cNvSpPr/>
          <p:nvPr/>
        </p:nvSpPr>
        <p:spPr>
          <a:xfrm>
            <a:off x="2620356" y="5335325"/>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36E1953-6549-A2A6-8F04-91F513DF1D15}"/>
              </a:ext>
            </a:extLst>
          </p:cNvPr>
          <p:cNvSpPr/>
          <p:nvPr/>
        </p:nvSpPr>
        <p:spPr>
          <a:xfrm>
            <a:off x="3045806" y="5125775"/>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1FFE851-CC1C-4F8F-6979-FA6C8DBE8DD1}"/>
              </a:ext>
            </a:extLst>
          </p:cNvPr>
          <p:cNvSpPr/>
          <p:nvPr/>
        </p:nvSpPr>
        <p:spPr>
          <a:xfrm>
            <a:off x="3505885" y="5335325"/>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789EAFE-9C2C-66D2-F31F-27C06DFFAC6D}"/>
              </a:ext>
            </a:extLst>
          </p:cNvPr>
          <p:cNvSpPr/>
          <p:nvPr/>
        </p:nvSpPr>
        <p:spPr>
          <a:xfrm>
            <a:off x="3973318" y="4510384"/>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5A21316F-B418-38F3-9821-163740E5124B}"/>
              </a:ext>
            </a:extLst>
          </p:cNvPr>
          <p:cNvSpPr/>
          <p:nvPr/>
        </p:nvSpPr>
        <p:spPr>
          <a:xfrm>
            <a:off x="4386890" y="5125517"/>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0D15AE6-DFEF-1172-0970-76428FE4F633}"/>
              </a:ext>
            </a:extLst>
          </p:cNvPr>
          <p:cNvSpPr/>
          <p:nvPr/>
        </p:nvSpPr>
        <p:spPr>
          <a:xfrm>
            <a:off x="4807634" y="5120492"/>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637A2CDA-4D6D-E2D7-D7FC-6C8DF5264C64}"/>
              </a:ext>
            </a:extLst>
          </p:cNvPr>
          <p:cNvSpPr/>
          <p:nvPr/>
        </p:nvSpPr>
        <p:spPr>
          <a:xfrm>
            <a:off x="4807634" y="4817252"/>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A3D7D5FA-9565-DA1C-CFA3-995A4C0482FB}"/>
              </a:ext>
            </a:extLst>
          </p:cNvPr>
          <p:cNvSpPr/>
          <p:nvPr/>
        </p:nvSpPr>
        <p:spPr>
          <a:xfrm>
            <a:off x="5410884" y="4504343"/>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6330E527-DC71-DEA9-DE1D-665540565254}"/>
              </a:ext>
            </a:extLst>
          </p:cNvPr>
          <p:cNvSpPr/>
          <p:nvPr/>
        </p:nvSpPr>
        <p:spPr>
          <a:xfrm>
            <a:off x="5855385" y="4504343"/>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E4CD774-19DF-65C4-4296-C6708F438BDE}"/>
              </a:ext>
            </a:extLst>
          </p:cNvPr>
          <p:cNvSpPr/>
          <p:nvPr/>
        </p:nvSpPr>
        <p:spPr>
          <a:xfrm>
            <a:off x="6306234" y="4504343"/>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4346C1F2-B2A9-BEA4-BC56-58193D273EF8}"/>
              </a:ext>
            </a:extLst>
          </p:cNvPr>
          <p:cNvSpPr/>
          <p:nvPr/>
        </p:nvSpPr>
        <p:spPr>
          <a:xfrm>
            <a:off x="6908971" y="3901093"/>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06E1BAFE-B81A-EF87-9C25-598F26C10AB5}"/>
              </a:ext>
            </a:extLst>
          </p:cNvPr>
          <p:cNvSpPr/>
          <p:nvPr/>
        </p:nvSpPr>
        <p:spPr>
          <a:xfrm>
            <a:off x="7351581" y="3901093"/>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5218445F-1B73-A263-C91F-E72CC4B85856}"/>
              </a:ext>
            </a:extLst>
          </p:cNvPr>
          <p:cNvSpPr/>
          <p:nvPr/>
        </p:nvSpPr>
        <p:spPr>
          <a:xfrm>
            <a:off x="7791815" y="3901093"/>
            <a:ext cx="322343" cy="15788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1928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16</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a:xfrm>
            <a:off x="838200" y="353326"/>
            <a:ext cx="10515600" cy="1325563"/>
          </a:xfrm>
        </p:spPr>
        <p:txBody>
          <a:bodyPr/>
          <a:lstStyle/>
          <a:p>
            <a:r>
              <a:rPr lang="en-US" altLang="zh-CN" dirty="0"/>
              <a:t>EXPERIMENT</a:t>
            </a:r>
            <a:endParaRPr lang="zh-CN" altLang="en-US" dirty="0"/>
          </a:p>
        </p:txBody>
      </p:sp>
      <p:sp>
        <p:nvSpPr>
          <p:cNvPr id="2" name="부제목 2">
            <a:extLst>
              <a:ext uri="{FF2B5EF4-FFF2-40B4-BE49-F238E27FC236}">
                <a16:creationId xmlns:a16="http://schemas.microsoft.com/office/drawing/2014/main" id="{A9D0B2A7-AE04-300A-E15B-58F01EA3D0F2}"/>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Visual Comparison</a:t>
            </a:r>
          </a:p>
        </p:txBody>
      </p:sp>
      <p:pic>
        <p:nvPicPr>
          <p:cNvPr id="3" name="图片 2">
            <a:extLst>
              <a:ext uri="{FF2B5EF4-FFF2-40B4-BE49-F238E27FC236}">
                <a16:creationId xmlns:a16="http://schemas.microsoft.com/office/drawing/2014/main" id="{0E647358-37E9-FF57-B977-BF20006501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1" y="1729703"/>
            <a:ext cx="6237105" cy="4774971"/>
          </a:xfrm>
          <a:prstGeom prst="rect">
            <a:avLst/>
          </a:prstGeom>
        </p:spPr>
      </p:pic>
      <p:pic>
        <p:nvPicPr>
          <p:cNvPr id="7" name="图片 6">
            <a:extLst>
              <a:ext uri="{FF2B5EF4-FFF2-40B4-BE49-F238E27FC236}">
                <a16:creationId xmlns:a16="http://schemas.microsoft.com/office/drawing/2014/main" id="{4DF65FC5-9B53-BEE4-9AF7-A92F8DA27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367" y="808891"/>
            <a:ext cx="4452583" cy="4384431"/>
          </a:xfrm>
          <a:prstGeom prst="rect">
            <a:avLst/>
          </a:prstGeom>
        </p:spPr>
      </p:pic>
    </p:spTree>
    <p:extLst>
      <p:ext uri="{BB962C8B-B14F-4D97-AF65-F5344CB8AC3E}">
        <p14:creationId xmlns:p14="http://schemas.microsoft.com/office/powerpoint/2010/main" val="2946088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17</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a:xfrm>
            <a:off x="838200" y="353326"/>
            <a:ext cx="10515600" cy="1325563"/>
          </a:xfrm>
        </p:spPr>
        <p:txBody>
          <a:bodyPr/>
          <a:lstStyle/>
          <a:p>
            <a:r>
              <a:rPr lang="en-US" altLang="zh-CN" dirty="0"/>
              <a:t>EXPERIMENT</a:t>
            </a:r>
            <a:endParaRPr lang="zh-CN" altLang="en-US" dirty="0"/>
          </a:p>
        </p:txBody>
      </p:sp>
      <p:sp>
        <p:nvSpPr>
          <p:cNvPr id="2" name="부제목 2">
            <a:extLst>
              <a:ext uri="{FF2B5EF4-FFF2-40B4-BE49-F238E27FC236}">
                <a16:creationId xmlns:a16="http://schemas.microsoft.com/office/drawing/2014/main" id="{A9D0B2A7-AE04-300A-E15B-58F01EA3D0F2}"/>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Ablation study</a:t>
            </a:r>
          </a:p>
          <a:p>
            <a:pPr marL="0" indent="0">
              <a:buNone/>
            </a:pPr>
            <a:endParaRPr lang="en-US" dirty="0"/>
          </a:p>
        </p:txBody>
      </p:sp>
      <p:pic>
        <p:nvPicPr>
          <p:cNvPr id="3" name="图片 2">
            <a:extLst>
              <a:ext uri="{FF2B5EF4-FFF2-40B4-BE49-F238E27FC236}">
                <a16:creationId xmlns:a16="http://schemas.microsoft.com/office/drawing/2014/main" id="{992AB871-D2BC-A49F-8785-5528953B456C}"/>
              </a:ext>
            </a:extLst>
          </p:cNvPr>
          <p:cNvPicPr>
            <a:picLocks noChangeAspect="1"/>
          </p:cNvPicPr>
          <p:nvPr/>
        </p:nvPicPr>
        <p:blipFill>
          <a:blip r:embed="rId3"/>
          <a:stretch>
            <a:fillRect/>
          </a:stretch>
        </p:blipFill>
        <p:spPr>
          <a:xfrm>
            <a:off x="971551" y="1801025"/>
            <a:ext cx="4562474" cy="4150888"/>
          </a:xfrm>
          <a:prstGeom prst="rect">
            <a:avLst/>
          </a:prstGeom>
        </p:spPr>
      </p:pic>
      <p:pic>
        <p:nvPicPr>
          <p:cNvPr id="6" name="图片 5">
            <a:extLst>
              <a:ext uri="{FF2B5EF4-FFF2-40B4-BE49-F238E27FC236}">
                <a16:creationId xmlns:a16="http://schemas.microsoft.com/office/drawing/2014/main" id="{DE53E303-B8F7-0FF2-1E4B-CD631A8112B8}"/>
              </a:ext>
            </a:extLst>
          </p:cNvPr>
          <p:cNvPicPr>
            <a:picLocks noChangeAspect="1"/>
          </p:cNvPicPr>
          <p:nvPr/>
        </p:nvPicPr>
        <p:blipFill rotWithShape="1">
          <a:blip r:embed="rId4">
            <a:extLst>
              <a:ext uri="{28A0092B-C50C-407E-A947-70E740481C1C}">
                <a14:useLocalDpi xmlns:a14="http://schemas.microsoft.com/office/drawing/2010/main" val="0"/>
              </a:ext>
            </a:extLst>
          </a:blip>
          <a:srcRect r="30387"/>
          <a:stretch/>
        </p:blipFill>
        <p:spPr>
          <a:xfrm>
            <a:off x="6451675" y="1846660"/>
            <a:ext cx="4265075" cy="4237134"/>
          </a:xfrm>
          <a:prstGeom prst="rect">
            <a:avLst/>
          </a:prstGeom>
        </p:spPr>
      </p:pic>
    </p:spTree>
    <p:extLst>
      <p:ext uri="{BB962C8B-B14F-4D97-AF65-F5344CB8AC3E}">
        <p14:creationId xmlns:p14="http://schemas.microsoft.com/office/powerpoint/2010/main" val="1148106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18</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a:xfrm>
            <a:off x="838200" y="353326"/>
            <a:ext cx="10515600" cy="1325563"/>
          </a:xfrm>
        </p:spPr>
        <p:txBody>
          <a:bodyPr/>
          <a:lstStyle/>
          <a:p>
            <a:r>
              <a:rPr lang="en-US" altLang="zh-CN" dirty="0"/>
              <a:t>EXPERIMENT</a:t>
            </a:r>
            <a:endParaRPr lang="zh-CN" altLang="en-US" dirty="0"/>
          </a:p>
        </p:txBody>
      </p:sp>
      <p:sp>
        <p:nvSpPr>
          <p:cNvPr id="2" name="부제목 2">
            <a:extLst>
              <a:ext uri="{FF2B5EF4-FFF2-40B4-BE49-F238E27FC236}">
                <a16:creationId xmlns:a16="http://schemas.microsoft.com/office/drawing/2014/main" id="{A9D0B2A7-AE04-300A-E15B-58F01EA3D0F2}"/>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Ablation study</a:t>
            </a:r>
          </a:p>
          <a:p>
            <a:pPr marL="0" indent="0">
              <a:buNone/>
            </a:pPr>
            <a:endParaRPr lang="en-US" dirty="0"/>
          </a:p>
        </p:txBody>
      </p:sp>
      <p:pic>
        <p:nvPicPr>
          <p:cNvPr id="5" name="图片 4">
            <a:extLst>
              <a:ext uri="{FF2B5EF4-FFF2-40B4-BE49-F238E27FC236}">
                <a16:creationId xmlns:a16="http://schemas.microsoft.com/office/drawing/2014/main" id="{052589BC-B00E-D07E-BCE1-9D4874A4ADF0}"/>
              </a:ext>
            </a:extLst>
          </p:cNvPr>
          <p:cNvPicPr>
            <a:picLocks noChangeAspect="1"/>
          </p:cNvPicPr>
          <p:nvPr/>
        </p:nvPicPr>
        <p:blipFill>
          <a:blip r:embed="rId3"/>
          <a:stretch>
            <a:fillRect/>
          </a:stretch>
        </p:blipFill>
        <p:spPr>
          <a:xfrm>
            <a:off x="508092" y="2282516"/>
            <a:ext cx="5116130" cy="2973812"/>
          </a:xfrm>
          <a:prstGeom prst="rect">
            <a:avLst/>
          </a:prstGeom>
        </p:spPr>
      </p:pic>
      <p:pic>
        <p:nvPicPr>
          <p:cNvPr id="8" name="图片 7">
            <a:extLst>
              <a:ext uri="{FF2B5EF4-FFF2-40B4-BE49-F238E27FC236}">
                <a16:creationId xmlns:a16="http://schemas.microsoft.com/office/drawing/2014/main" id="{C44D7E38-4719-FED6-27D3-CDCDC7B06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1607" y="3370007"/>
            <a:ext cx="2498859" cy="2412000"/>
          </a:xfrm>
          <a:prstGeom prst="rect">
            <a:avLst/>
          </a:prstGeom>
        </p:spPr>
      </p:pic>
      <p:pic>
        <p:nvPicPr>
          <p:cNvPr id="11" name="图片 10">
            <a:extLst>
              <a:ext uri="{FF2B5EF4-FFF2-40B4-BE49-F238E27FC236}">
                <a16:creationId xmlns:a16="http://schemas.microsoft.com/office/drawing/2014/main" id="{95311DBD-3712-4E25-CA8B-A5464FAC1C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1607" y="824492"/>
            <a:ext cx="2558991" cy="2412000"/>
          </a:xfrm>
          <a:prstGeom prst="rect">
            <a:avLst/>
          </a:prstGeom>
        </p:spPr>
      </p:pic>
      <p:pic>
        <p:nvPicPr>
          <p:cNvPr id="13" name="图片 12">
            <a:extLst>
              <a:ext uri="{FF2B5EF4-FFF2-40B4-BE49-F238E27FC236}">
                <a16:creationId xmlns:a16="http://schemas.microsoft.com/office/drawing/2014/main" id="{C847989E-7759-0A0D-46C5-8002863809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63685" y="3370007"/>
            <a:ext cx="2558991" cy="2412000"/>
          </a:xfrm>
          <a:prstGeom prst="rect">
            <a:avLst/>
          </a:prstGeom>
        </p:spPr>
      </p:pic>
      <p:pic>
        <p:nvPicPr>
          <p:cNvPr id="15" name="图片 14">
            <a:extLst>
              <a:ext uri="{FF2B5EF4-FFF2-40B4-BE49-F238E27FC236}">
                <a16:creationId xmlns:a16="http://schemas.microsoft.com/office/drawing/2014/main" id="{BEFD4474-0D57-4E79-97D9-474BA5F8B3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1905" y="824492"/>
            <a:ext cx="1757219" cy="2412000"/>
          </a:xfrm>
          <a:prstGeom prst="rect">
            <a:avLst/>
          </a:prstGeom>
        </p:spPr>
      </p:pic>
    </p:spTree>
    <p:extLst>
      <p:ext uri="{BB962C8B-B14F-4D97-AF65-F5344CB8AC3E}">
        <p14:creationId xmlns:p14="http://schemas.microsoft.com/office/powerpoint/2010/main" val="2281870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19</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a:xfrm>
            <a:off x="838200" y="353326"/>
            <a:ext cx="10515600" cy="1325563"/>
          </a:xfrm>
        </p:spPr>
        <p:txBody>
          <a:bodyPr/>
          <a:lstStyle/>
          <a:p>
            <a:r>
              <a:rPr lang="en-US" altLang="zh-CN" dirty="0"/>
              <a:t>EXPERIMENTS</a:t>
            </a:r>
            <a:endParaRPr lang="zh-CN" altLang="en-US" dirty="0"/>
          </a:p>
        </p:txBody>
      </p:sp>
      <p:sp>
        <p:nvSpPr>
          <p:cNvPr id="2" name="부제목 2">
            <a:extLst>
              <a:ext uri="{FF2B5EF4-FFF2-40B4-BE49-F238E27FC236}">
                <a16:creationId xmlns:a16="http://schemas.microsoft.com/office/drawing/2014/main" id="{A9D0B2A7-AE04-300A-E15B-58F01EA3D0F2}"/>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Ablation studies</a:t>
            </a:r>
          </a:p>
          <a:p>
            <a:pPr marL="0" indent="0">
              <a:buNone/>
            </a:pPr>
            <a:endParaRPr lang="en-US" dirty="0"/>
          </a:p>
        </p:txBody>
      </p:sp>
      <p:pic>
        <p:nvPicPr>
          <p:cNvPr id="3" name="图片 2">
            <a:extLst>
              <a:ext uri="{FF2B5EF4-FFF2-40B4-BE49-F238E27FC236}">
                <a16:creationId xmlns:a16="http://schemas.microsoft.com/office/drawing/2014/main" id="{2C18D474-03B3-A285-01F0-F1E7C97BBF3F}"/>
              </a:ext>
            </a:extLst>
          </p:cNvPr>
          <p:cNvPicPr>
            <a:picLocks noChangeAspect="1"/>
          </p:cNvPicPr>
          <p:nvPr/>
        </p:nvPicPr>
        <p:blipFill>
          <a:blip r:embed="rId3"/>
          <a:stretch>
            <a:fillRect/>
          </a:stretch>
        </p:blipFill>
        <p:spPr>
          <a:xfrm>
            <a:off x="348388" y="2960956"/>
            <a:ext cx="6519137" cy="1529762"/>
          </a:xfrm>
          <a:prstGeom prst="rect">
            <a:avLst/>
          </a:prstGeom>
        </p:spPr>
      </p:pic>
      <p:pic>
        <p:nvPicPr>
          <p:cNvPr id="8" name="图片 7">
            <a:extLst>
              <a:ext uri="{FF2B5EF4-FFF2-40B4-BE49-F238E27FC236}">
                <a16:creationId xmlns:a16="http://schemas.microsoft.com/office/drawing/2014/main" id="{F1BD2DE4-BAB6-A85A-F4F3-47A3B2DAD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525" y="1108116"/>
            <a:ext cx="5219120" cy="4919327"/>
          </a:xfrm>
          <a:prstGeom prst="rect">
            <a:avLst/>
          </a:prstGeom>
        </p:spPr>
      </p:pic>
    </p:spTree>
    <p:extLst>
      <p:ext uri="{BB962C8B-B14F-4D97-AF65-F5344CB8AC3E}">
        <p14:creationId xmlns:p14="http://schemas.microsoft.com/office/powerpoint/2010/main" val="256660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altLang="zh-CN" dirty="0"/>
              <a:t>INTRODUCTION</a:t>
            </a:r>
            <a:endParaRPr lang="en-US" dirty="0"/>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42704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20</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p:txBody>
          <a:bodyPr/>
          <a:lstStyle/>
          <a:p>
            <a:r>
              <a:rPr lang="en-US" altLang="zh-CN" dirty="0"/>
              <a:t>CONCLUSIONS</a:t>
            </a:r>
            <a:endParaRPr lang="zh-CN" altLang="en-US" dirty="0"/>
          </a:p>
        </p:txBody>
      </p:sp>
      <p:sp>
        <p:nvSpPr>
          <p:cNvPr id="2" name="부제목 2">
            <a:extLst>
              <a:ext uri="{FF2B5EF4-FFF2-40B4-BE49-F238E27FC236}">
                <a16:creationId xmlns:a16="http://schemas.microsoft.com/office/drawing/2014/main" id="{A9D0B2A7-AE04-300A-E15B-58F01EA3D0F2}"/>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3" name="내용 개체 틀 2">
            <a:extLst>
              <a:ext uri="{FF2B5EF4-FFF2-40B4-BE49-F238E27FC236}">
                <a16:creationId xmlns:a16="http://schemas.microsoft.com/office/drawing/2014/main" id="{4685789C-6B5E-0F5A-9310-93AEF53CF5F1}"/>
              </a:ext>
            </a:extLst>
          </p:cNvPr>
          <p:cNvSpPr>
            <a:spLocks noGrp="1"/>
          </p:cNvSpPr>
          <p:nvPr>
            <p:ph idx="1"/>
          </p:nvPr>
        </p:nvSpPr>
        <p:spPr>
          <a:xfrm>
            <a:off x="710662" y="1652784"/>
            <a:ext cx="10515600" cy="4351338"/>
          </a:xfrm>
        </p:spPr>
        <p:txBody>
          <a:bodyPr>
            <a:normAutofit/>
          </a:bodyPr>
          <a:lstStyle/>
          <a:p>
            <a:pPr>
              <a:lnSpc>
                <a:spcPct val="150000"/>
              </a:lnSpc>
            </a:pPr>
            <a:r>
              <a:rPr lang="en-US" altLang="zh-CN" sz="2800" dirty="0"/>
              <a:t>D</a:t>
            </a:r>
            <a:r>
              <a:rPr lang="en-US" sz="2800" dirty="0"/>
              <a:t>esigning a novel long-range adaptive weight aggregation method to recognize spatial distribution patterns in RSIs. </a:t>
            </a:r>
          </a:p>
          <a:p>
            <a:pPr>
              <a:lnSpc>
                <a:spcPct val="150000"/>
              </a:lnSpc>
            </a:pPr>
            <a:r>
              <a:rPr lang="en-US" sz="2800" dirty="0"/>
              <a:t>Presenting a nested multi-scale architecture that embeds a tiny U-shaped network after each stage of the backbone. </a:t>
            </a:r>
          </a:p>
          <a:p>
            <a:pPr>
              <a:lnSpc>
                <a:spcPct val="150000"/>
              </a:lnSpc>
            </a:pPr>
            <a:r>
              <a:rPr lang="en-US" sz="2800" dirty="0"/>
              <a:t>Proposing the </a:t>
            </a:r>
            <a:r>
              <a:rPr lang="en-US" sz="2800" dirty="0" err="1"/>
              <a:t>MAPMaN</a:t>
            </a:r>
            <a:r>
              <a:rPr lang="en-US" sz="2800" dirty="0"/>
              <a:t>, suggesting the superiority to other state-of-the-art methods on three datasets.</a:t>
            </a:r>
          </a:p>
          <a:p>
            <a:endParaRPr lang="en-US" sz="2800" dirty="0"/>
          </a:p>
          <a:p>
            <a:endParaRPr lang="en-US" sz="2800" dirty="0"/>
          </a:p>
        </p:txBody>
      </p:sp>
    </p:spTree>
    <p:extLst>
      <p:ext uri="{BB962C8B-B14F-4D97-AF65-F5344CB8AC3E}">
        <p14:creationId xmlns:p14="http://schemas.microsoft.com/office/powerpoint/2010/main" val="1388948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altLang="zh-CN" dirty="0"/>
              <a:t>Thanks For Your Attention.</a:t>
            </a:r>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6224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A58E1-E7B1-44E5-8F1A-F47C08CB6181}"/>
              </a:ext>
            </a:extLst>
          </p:cNvPr>
          <p:cNvSpPr>
            <a:spLocks noGrp="1"/>
          </p:cNvSpPr>
          <p:nvPr>
            <p:ph type="title"/>
          </p:nvPr>
        </p:nvSpPr>
        <p:spPr/>
        <p:txBody>
          <a:bodyPr/>
          <a:lstStyle/>
          <a:p>
            <a:r>
              <a:rPr lang="en-US" dirty="0"/>
              <a:t>INTRODUCTION	</a:t>
            </a:r>
          </a:p>
        </p:txBody>
      </p:sp>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3</a:t>
            </a:fld>
            <a:endParaRPr lang="en-US"/>
          </a:p>
        </p:txBody>
      </p:sp>
      <p:sp>
        <p:nvSpPr>
          <p:cNvPr id="7" name="제목 1">
            <a:extLst>
              <a:ext uri="{FF2B5EF4-FFF2-40B4-BE49-F238E27FC236}">
                <a16:creationId xmlns:a16="http://schemas.microsoft.com/office/drawing/2014/main" id="{5A83A8E5-EEBC-C97B-CA9D-83A154B10FAC}"/>
              </a:ext>
            </a:extLst>
          </p:cNvPr>
          <p:cNvSpPr txBox="1">
            <a:spLocks/>
          </p:cNvSpPr>
          <p:nvPr/>
        </p:nvSpPr>
        <p:spPr>
          <a:xfrm>
            <a:off x="838200"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Arial" panose="020B0604020202020204" pitchFamily="34" charset="0"/>
              </a:defRPr>
            </a:lvl1pPr>
          </a:lstStyle>
          <a:p>
            <a:r>
              <a:rPr lang="en-US" dirty="0"/>
              <a:t>INTRODUCTION</a:t>
            </a:r>
          </a:p>
        </p:txBody>
      </p:sp>
      <p:sp>
        <p:nvSpPr>
          <p:cNvPr id="8" name="右箭头 14">
            <a:extLst>
              <a:ext uri="{FF2B5EF4-FFF2-40B4-BE49-F238E27FC236}">
                <a16:creationId xmlns:a16="http://schemas.microsoft.com/office/drawing/2014/main" id="{AB6B3308-4595-9C69-A8EF-3512EFD1B4D2}"/>
              </a:ext>
            </a:extLst>
          </p:cNvPr>
          <p:cNvSpPr/>
          <p:nvPr/>
        </p:nvSpPr>
        <p:spPr>
          <a:xfrm>
            <a:off x="4078200" y="3353093"/>
            <a:ext cx="4081994" cy="365125"/>
          </a:xfrm>
          <a:prstGeom prst="rightArrow">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E9315532-A042-3BE2-624B-C5F90D5F859B}"/>
              </a:ext>
            </a:extLst>
          </p:cNvPr>
          <p:cNvPicPr>
            <a:picLocks noChangeAspect="1"/>
          </p:cNvPicPr>
          <p:nvPr/>
        </p:nvPicPr>
        <p:blipFill rotWithShape="1">
          <a:blip r:embed="rId3">
            <a:extLst>
              <a:ext uri="{28A0092B-C50C-407E-A947-70E740481C1C}">
                <a14:useLocalDpi xmlns:a14="http://schemas.microsoft.com/office/drawing/2010/main" val="0"/>
              </a:ext>
            </a:extLst>
          </a:blip>
          <a:srcRect b="48923"/>
          <a:stretch/>
        </p:blipFill>
        <p:spPr>
          <a:xfrm>
            <a:off x="8160194" y="1985348"/>
            <a:ext cx="3240000" cy="3240000"/>
          </a:xfrm>
          <a:prstGeom prst="rect">
            <a:avLst/>
          </a:prstGeom>
        </p:spPr>
      </p:pic>
      <p:pic>
        <p:nvPicPr>
          <p:cNvPr id="10" name="图片 9">
            <a:extLst>
              <a:ext uri="{FF2B5EF4-FFF2-40B4-BE49-F238E27FC236}">
                <a16:creationId xmlns:a16="http://schemas.microsoft.com/office/drawing/2014/main" id="{AD9213FF-94EA-BC08-C551-D225403B57A4}"/>
              </a:ext>
            </a:extLst>
          </p:cNvPr>
          <p:cNvPicPr>
            <a:picLocks noChangeAspect="1"/>
          </p:cNvPicPr>
          <p:nvPr/>
        </p:nvPicPr>
        <p:blipFill rotWithShape="1">
          <a:blip r:embed="rId4">
            <a:extLst>
              <a:ext uri="{28A0092B-C50C-407E-A947-70E740481C1C}">
                <a14:useLocalDpi xmlns:a14="http://schemas.microsoft.com/office/drawing/2010/main" val="0"/>
              </a:ext>
            </a:extLst>
          </a:blip>
          <a:srcRect t="1" b="48942"/>
          <a:stretch/>
        </p:blipFill>
        <p:spPr>
          <a:xfrm>
            <a:off x="838200" y="1985348"/>
            <a:ext cx="3240000" cy="3240000"/>
          </a:xfrm>
          <a:prstGeom prst="rect">
            <a:avLst/>
          </a:prstGeom>
        </p:spPr>
      </p:pic>
      <p:sp>
        <p:nvSpPr>
          <p:cNvPr id="14" name="文本框 13">
            <a:extLst>
              <a:ext uri="{FF2B5EF4-FFF2-40B4-BE49-F238E27FC236}">
                <a16:creationId xmlns:a16="http://schemas.microsoft.com/office/drawing/2014/main" id="{E143B64E-A53C-F795-319C-7964DD7693C6}"/>
              </a:ext>
            </a:extLst>
          </p:cNvPr>
          <p:cNvSpPr txBox="1"/>
          <p:nvPr/>
        </p:nvSpPr>
        <p:spPr>
          <a:xfrm>
            <a:off x="4031807" y="2789500"/>
            <a:ext cx="4360757" cy="461665"/>
          </a:xfrm>
          <a:prstGeom prst="rect">
            <a:avLst/>
          </a:prstGeom>
          <a:noFill/>
        </p:spPr>
        <p:txBody>
          <a:bodyPr wrap="square" rtlCol="0">
            <a:spAutoFit/>
          </a:bodyPr>
          <a:lstStyle/>
          <a:p>
            <a:r>
              <a:rPr lang="en-US" altLang="zh-CN" sz="2400" b="1" dirty="0">
                <a:solidFill>
                  <a:srgbClr val="1B1464"/>
                </a:solidFill>
                <a:latin typeface="Arial" panose="020B0604020202020204" pitchFamily="34" charset="0"/>
                <a:cs typeface="Arial" panose="020B0604020202020204" pitchFamily="34" charset="0"/>
              </a:rPr>
              <a:t>Assign a label to each pixel</a:t>
            </a:r>
            <a:endParaRPr lang="zh-CN" altLang="en-US" sz="2800" b="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04D0CA78-0552-76ED-77E1-12CD7A562EBC}"/>
              </a:ext>
            </a:extLst>
          </p:cNvPr>
          <p:cNvSpPr txBox="1"/>
          <p:nvPr/>
        </p:nvSpPr>
        <p:spPr>
          <a:xfrm>
            <a:off x="4078200" y="3727200"/>
            <a:ext cx="3955891" cy="1287532"/>
          </a:xfrm>
          <a:prstGeom prst="rect">
            <a:avLst/>
          </a:prstGeom>
          <a:noFill/>
        </p:spPr>
        <p:txBody>
          <a:bodyPr wrap="square" rtlCol="0">
            <a:spAutoFit/>
          </a:bodyPr>
          <a:lstStyle/>
          <a:p>
            <a:pPr indent="-285750">
              <a:lnSpc>
                <a:spcPct val="150000"/>
              </a:lnSpc>
              <a:buFont typeface="Wingdings" panose="05000000000000000000" pitchFamily="2" charset="2"/>
              <a:buChar char="u"/>
            </a:pPr>
            <a:r>
              <a:rPr lang="en-US" altLang="zh-CN" dirty="0">
                <a:solidFill>
                  <a:srgbClr val="1B1464"/>
                </a:solidFill>
                <a:latin typeface="Arial" panose="020B0604020202020204" pitchFamily="34" charset="0"/>
                <a:cs typeface="Arial" panose="020B0604020202020204" pitchFamily="34" charset="0"/>
              </a:rPr>
              <a:t>Land use classification</a:t>
            </a:r>
          </a:p>
          <a:p>
            <a:pPr indent="-285750">
              <a:lnSpc>
                <a:spcPct val="150000"/>
              </a:lnSpc>
              <a:buFont typeface="Wingdings" panose="05000000000000000000" pitchFamily="2" charset="2"/>
              <a:buChar char="u"/>
            </a:pPr>
            <a:r>
              <a:rPr lang="en-US" altLang="zh-CN" dirty="0">
                <a:solidFill>
                  <a:srgbClr val="1B1464"/>
                </a:solidFill>
                <a:latin typeface="Arial" panose="020B0604020202020204" pitchFamily="34" charset="0"/>
                <a:cs typeface="Arial" panose="020B0604020202020204" pitchFamily="34" charset="0"/>
              </a:rPr>
              <a:t>Agricultural production estimation</a:t>
            </a:r>
          </a:p>
          <a:p>
            <a:pPr indent="-285750">
              <a:lnSpc>
                <a:spcPct val="150000"/>
              </a:lnSpc>
              <a:buFont typeface="Wingdings" panose="05000000000000000000" pitchFamily="2" charset="2"/>
              <a:buChar char="u"/>
            </a:pPr>
            <a:r>
              <a:rPr lang="en-US" altLang="zh-CN" dirty="0">
                <a:solidFill>
                  <a:srgbClr val="1B1464"/>
                </a:solidFill>
                <a:latin typeface="Arial" panose="020B0604020202020204" pitchFamily="34" charset="0"/>
                <a:cs typeface="Arial" panose="020B0604020202020204" pitchFamily="34" charset="0"/>
              </a:rPr>
              <a:t>Environmental monitoring</a:t>
            </a:r>
            <a:endParaRPr lang="zh-CN" altLang="en-US" dirty="0">
              <a:solidFill>
                <a:srgbClr val="1B1464"/>
              </a:solidFill>
              <a:latin typeface="Arial" panose="020B0604020202020204" pitchFamily="34" charset="0"/>
              <a:cs typeface="Arial" panose="020B0604020202020204" pitchFamily="34" charset="0"/>
            </a:endParaRPr>
          </a:p>
        </p:txBody>
      </p:sp>
      <p:sp>
        <p:nvSpPr>
          <p:cNvPr id="3" name="부제목 2">
            <a:extLst>
              <a:ext uri="{FF2B5EF4-FFF2-40B4-BE49-F238E27FC236}">
                <a16:creationId xmlns:a16="http://schemas.microsoft.com/office/drawing/2014/main" id="{4F8771D8-AA96-8B12-91A1-191C6CEAAE4C}"/>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Segmentation of RSIs</a:t>
            </a:r>
          </a:p>
        </p:txBody>
      </p:sp>
    </p:spTree>
    <p:extLst>
      <p:ext uri="{BB962C8B-B14F-4D97-AF65-F5344CB8AC3E}">
        <p14:creationId xmlns:p14="http://schemas.microsoft.com/office/powerpoint/2010/main" val="3057821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A58E1-E7B1-44E5-8F1A-F47C08CB6181}"/>
              </a:ext>
            </a:extLst>
          </p:cNvPr>
          <p:cNvSpPr>
            <a:spLocks noGrp="1"/>
          </p:cNvSpPr>
          <p:nvPr>
            <p:ph type="title"/>
          </p:nvPr>
        </p:nvSpPr>
        <p:spPr/>
        <p:txBody>
          <a:bodyPr/>
          <a:lstStyle/>
          <a:p>
            <a:r>
              <a:rPr lang="en-US" dirty="0"/>
              <a:t>INTRODUCTION	</a:t>
            </a:r>
          </a:p>
        </p:txBody>
      </p:sp>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4</a:t>
            </a:fld>
            <a:endParaRPr lang="en-US"/>
          </a:p>
        </p:txBody>
      </p:sp>
      <p:sp>
        <p:nvSpPr>
          <p:cNvPr id="7" name="제목 1">
            <a:extLst>
              <a:ext uri="{FF2B5EF4-FFF2-40B4-BE49-F238E27FC236}">
                <a16:creationId xmlns:a16="http://schemas.microsoft.com/office/drawing/2014/main" id="{5A83A8E5-EEBC-C97B-CA9D-83A154B10FAC}"/>
              </a:ext>
            </a:extLst>
          </p:cNvPr>
          <p:cNvSpPr txBox="1">
            <a:spLocks/>
          </p:cNvSpPr>
          <p:nvPr/>
        </p:nvSpPr>
        <p:spPr>
          <a:xfrm>
            <a:off x="838200"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1" kern="1200">
                <a:solidFill>
                  <a:srgbClr val="1B1464"/>
                </a:solidFill>
                <a:latin typeface="Arial Narrow" panose="020B0606020202030204" pitchFamily="34" charset="0"/>
                <a:ea typeface="+mj-ea"/>
                <a:cs typeface="Arial" panose="020B0604020202020204" pitchFamily="34" charset="0"/>
              </a:defRPr>
            </a:lvl1pPr>
          </a:lstStyle>
          <a:p>
            <a:r>
              <a:rPr lang="en-US" dirty="0"/>
              <a:t>INTRODUCTION</a:t>
            </a:r>
          </a:p>
        </p:txBody>
      </p:sp>
      <p:pic>
        <p:nvPicPr>
          <p:cNvPr id="3" name="图片 2">
            <a:extLst>
              <a:ext uri="{FF2B5EF4-FFF2-40B4-BE49-F238E27FC236}">
                <a16:creationId xmlns:a16="http://schemas.microsoft.com/office/drawing/2014/main" id="{59C51F65-65AD-9FC3-8673-21E000780CAB}"/>
              </a:ext>
            </a:extLst>
          </p:cNvPr>
          <p:cNvPicPr>
            <a:picLocks noChangeAspect="1"/>
          </p:cNvPicPr>
          <p:nvPr/>
        </p:nvPicPr>
        <p:blipFill>
          <a:blip r:embed="rId3"/>
          <a:stretch>
            <a:fillRect/>
          </a:stretch>
        </p:blipFill>
        <p:spPr>
          <a:xfrm>
            <a:off x="524531" y="1856612"/>
            <a:ext cx="6237413" cy="3557856"/>
          </a:xfrm>
          <a:prstGeom prst="rect">
            <a:avLst/>
          </a:prstGeom>
        </p:spPr>
      </p:pic>
      <p:sp>
        <p:nvSpPr>
          <p:cNvPr id="9" name="文本框 8">
            <a:extLst>
              <a:ext uri="{FF2B5EF4-FFF2-40B4-BE49-F238E27FC236}">
                <a16:creationId xmlns:a16="http://schemas.microsoft.com/office/drawing/2014/main" id="{FB7DD20B-9105-F5A9-58C8-FE8704E62F54}"/>
              </a:ext>
            </a:extLst>
          </p:cNvPr>
          <p:cNvSpPr txBox="1"/>
          <p:nvPr/>
        </p:nvSpPr>
        <p:spPr>
          <a:xfrm>
            <a:off x="6761944" y="1957166"/>
            <a:ext cx="5162433" cy="3266985"/>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en-US" altLang="zh-CN" sz="2000" dirty="0">
                <a:solidFill>
                  <a:srgbClr val="1B1464"/>
                </a:solidFill>
                <a:latin typeface="Arial" panose="020B0604020202020204" pitchFamily="34" charset="0"/>
                <a:cs typeface="Arial" panose="020B0604020202020204" pitchFamily="34" charset="0"/>
              </a:rPr>
              <a:t>With significant background noise </a:t>
            </a:r>
            <a:r>
              <a:rPr lang="en-US" altLang="zh-CN" sz="2000" dirty="0">
                <a:solidFill>
                  <a:srgbClr val="00B0F0"/>
                </a:solidFill>
                <a:latin typeface="Arial" panose="020B0604020202020204" pitchFamily="34" charset="0"/>
                <a:cs typeface="Arial" panose="020B0604020202020204" pitchFamily="34" charset="0"/>
              </a:rPr>
              <a:t>(blue boxes)</a:t>
            </a:r>
            <a:endParaRPr lang="en-US" altLang="zh-CN" sz="2000" dirty="0">
              <a:solidFill>
                <a:srgbClr val="1B1464"/>
              </a:solidFill>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u"/>
            </a:pPr>
            <a:r>
              <a:rPr lang="en-US" altLang="zh-CN" sz="2000" dirty="0">
                <a:solidFill>
                  <a:srgbClr val="1B1464"/>
                </a:solidFill>
                <a:latin typeface="Arial" panose="020B0604020202020204" pitchFamily="34" charset="0"/>
                <a:cs typeface="Arial" panose="020B0604020202020204" pitchFamily="34" charset="0"/>
              </a:rPr>
              <a:t>Exhibit extensive multiscale phenomena </a:t>
            </a:r>
            <a:r>
              <a:rPr lang="en-US" altLang="zh-CN" sz="2000" dirty="0">
                <a:solidFill>
                  <a:srgbClr val="FFFF00"/>
                </a:solidFill>
                <a:latin typeface="Arial" panose="020B0604020202020204" pitchFamily="34" charset="0"/>
                <a:cs typeface="Arial" panose="020B0604020202020204" pitchFamily="34" charset="0"/>
              </a:rPr>
              <a:t>(yellow boxes)</a:t>
            </a:r>
            <a:endParaRPr lang="en-US" altLang="zh-CN" sz="2000" dirty="0">
              <a:solidFill>
                <a:srgbClr val="1B1464"/>
              </a:solidFill>
              <a:latin typeface="Arial" panose="020B0604020202020204" pitchFamily="34" charset="0"/>
              <a:cs typeface="Arial" panose="020B0604020202020204" pitchFamily="34" charset="0"/>
            </a:endParaRPr>
          </a:p>
          <a:p>
            <a:pPr marL="342900" indent="-342900">
              <a:lnSpc>
                <a:spcPct val="150000"/>
              </a:lnSpc>
              <a:buFont typeface="Wingdings" panose="05000000000000000000" pitchFamily="2" charset="2"/>
              <a:buChar char="u"/>
            </a:pPr>
            <a:r>
              <a:rPr lang="en-US" altLang="zh-CN" sz="2000" dirty="0">
                <a:solidFill>
                  <a:srgbClr val="1B1464"/>
                </a:solidFill>
                <a:latin typeface="Arial" panose="020B0604020202020204" pitchFamily="34" charset="0"/>
                <a:cs typeface="Arial" panose="020B0604020202020204" pitchFamily="34" charset="0"/>
              </a:rPr>
              <a:t>Objects in same pattern with complex compositional relationships and geometric variations </a:t>
            </a:r>
            <a:r>
              <a:rPr lang="en-US" altLang="zh-CN" sz="2000" dirty="0">
                <a:solidFill>
                  <a:srgbClr val="92D050"/>
                </a:solidFill>
                <a:latin typeface="Arial" panose="020B0604020202020204" pitchFamily="34" charset="0"/>
                <a:cs typeface="Arial" panose="020B0604020202020204" pitchFamily="34" charset="0"/>
              </a:rPr>
              <a:t>(green boxes)</a:t>
            </a:r>
            <a:endParaRPr lang="zh-CN" altLang="en-US" sz="2000" dirty="0">
              <a:solidFill>
                <a:srgbClr val="1B1464"/>
              </a:solidFill>
              <a:latin typeface="Arial" panose="020B0604020202020204" pitchFamily="34" charset="0"/>
              <a:cs typeface="Arial" panose="020B0604020202020204" pitchFamily="34" charset="0"/>
            </a:endParaRPr>
          </a:p>
        </p:txBody>
      </p:sp>
      <p:sp>
        <p:nvSpPr>
          <p:cNvPr id="5" name="부제목 2">
            <a:extLst>
              <a:ext uri="{FF2B5EF4-FFF2-40B4-BE49-F238E27FC236}">
                <a16:creationId xmlns:a16="http://schemas.microsoft.com/office/drawing/2014/main" id="{252AF8DD-39A9-3D4F-CC53-8261FED208AF}"/>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Challenges</a:t>
            </a:r>
          </a:p>
        </p:txBody>
      </p:sp>
    </p:spTree>
    <p:extLst>
      <p:ext uri="{BB962C8B-B14F-4D97-AF65-F5344CB8AC3E}">
        <p14:creationId xmlns:p14="http://schemas.microsoft.com/office/powerpoint/2010/main" val="2279788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altLang="zh-CN" dirty="0"/>
              <a:t>MOTIVATION</a:t>
            </a:r>
            <a:endParaRPr lang="en-US" dirty="0"/>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90820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6</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p:txBody>
          <a:bodyPr/>
          <a:lstStyle/>
          <a:p>
            <a:r>
              <a:rPr lang="en-US" altLang="zh-CN" dirty="0"/>
              <a:t>MOTIVATION</a:t>
            </a:r>
            <a:endParaRPr lang="zh-CN" altLang="en-US" dirty="0"/>
          </a:p>
        </p:txBody>
      </p:sp>
      <p:pic>
        <p:nvPicPr>
          <p:cNvPr id="12" name="图片 11">
            <a:extLst>
              <a:ext uri="{FF2B5EF4-FFF2-40B4-BE49-F238E27FC236}">
                <a16:creationId xmlns:a16="http://schemas.microsoft.com/office/drawing/2014/main" id="{8DA58792-3FE1-2DA8-24B6-3E09F8111EA3}"/>
              </a:ext>
            </a:extLst>
          </p:cNvPr>
          <p:cNvPicPr>
            <a:picLocks noChangeAspect="1"/>
          </p:cNvPicPr>
          <p:nvPr/>
        </p:nvPicPr>
        <p:blipFill rotWithShape="1">
          <a:blip r:embed="rId3">
            <a:extLst>
              <a:ext uri="{28A0092B-C50C-407E-A947-70E740481C1C}">
                <a14:useLocalDpi xmlns:a14="http://schemas.microsoft.com/office/drawing/2010/main" val="0"/>
              </a:ext>
            </a:extLst>
          </a:blip>
          <a:srcRect l="8773" t="7520" r="8697" b="6942"/>
          <a:stretch/>
        </p:blipFill>
        <p:spPr>
          <a:xfrm>
            <a:off x="7769672" y="1758043"/>
            <a:ext cx="2586828" cy="2592033"/>
          </a:xfrm>
          <a:prstGeom prst="rect">
            <a:avLst/>
          </a:prstGeom>
        </p:spPr>
      </p:pic>
      <p:pic>
        <p:nvPicPr>
          <p:cNvPr id="14" name="图片 13">
            <a:extLst>
              <a:ext uri="{FF2B5EF4-FFF2-40B4-BE49-F238E27FC236}">
                <a16:creationId xmlns:a16="http://schemas.microsoft.com/office/drawing/2014/main" id="{8DB72F71-1A28-72B6-8AC8-77AADE7965CB}"/>
              </a:ext>
            </a:extLst>
          </p:cNvPr>
          <p:cNvPicPr>
            <a:picLocks noChangeAspect="1"/>
          </p:cNvPicPr>
          <p:nvPr/>
        </p:nvPicPr>
        <p:blipFill rotWithShape="1">
          <a:blip r:embed="rId4">
            <a:extLst>
              <a:ext uri="{28A0092B-C50C-407E-A947-70E740481C1C}">
                <a14:useLocalDpi xmlns:a14="http://schemas.microsoft.com/office/drawing/2010/main" val="0"/>
              </a:ext>
            </a:extLst>
          </a:blip>
          <a:srcRect l="9042" t="7463" r="8775" b="7044"/>
          <a:stretch/>
        </p:blipFill>
        <p:spPr>
          <a:xfrm>
            <a:off x="4620984" y="1762253"/>
            <a:ext cx="2577190" cy="2592033"/>
          </a:xfrm>
          <a:prstGeom prst="rect">
            <a:avLst/>
          </a:prstGeom>
        </p:spPr>
      </p:pic>
      <p:pic>
        <p:nvPicPr>
          <p:cNvPr id="16" name="图片 15">
            <a:extLst>
              <a:ext uri="{FF2B5EF4-FFF2-40B4-BE49-F238E27FC236}">
                <a16:creationId xmlns:a16="http://schemas.microsoft.com/office/drawing/2014/main" id="{C3A128A7-814E-8172-BABA-C393214A0751}"/>
              </a:ext>
            </a:extLst>
          </p:cNvPr>
          <p:cNvPicPr>
            <a:picLocks noChangeAspect="1"/>
          </p:cNvPicPr>
          <p:nvPr/>
        </p:nvPicPr>
        <p:blipFill rotWithShape="1">
          <a:blip r:embed="rId5">
            <a:extLst>
              <a:ext uri="{28A0092B-C50C-407E-A947-70E740481C1C}">
                <a14:useLocalDpi xmlns:a14="http://schemas.microsoft.com/office/drawing/2010/main" val="0"/>
              </a:ext>
            </a:extLst>
          </a:blip>
          <a:srcRect l="6254" t="9197" r="11326" b="4832"/>
          <a:stretch/>
        </p:blipFill>
        <p:spPr>
          <a:xfrm>
            <a:off x="1475013" y="1758043"/>
            <a:ext cx="2574473" cy="2596243"/>
          </a:xfrm>
          <a:prstGeom prst="rect">
            <a:avLst/>
          </a:prstGeom>
        </p:spPr>
      </p:pic>
      <p:sp>
        <p:nvSpPr>
          <p:cNvPr id="17" name="내용 개체 틀 1">
            <a:extLst>
              <a:ext uri="{FF2B5EF4-FFF2-40B4-BE49-F238E27FC236}">
                <a16:creationId xmlns:a16="http://schemas.microsoft.com/office/drawing/2014/main" id="{B5AA7E77-CAA3-5CF2-144F-5CFB6E4E52C0}"/>
              </a:ext>
            </a:extLst>
          </p:cNvPr>
          <p:cNvSpPr txBox="1">
            <a:spLocks/>
          </p:cNvSpPr>
          <p:nvPr/>
        </p:nvSpPr>
        <p:spPr>
          <a:xfrm>
            <a:off x="1390649" y="4421641"/>
            <a:ext cx="2743200" cy="1912486"/>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Convolution</a:t>
            </a:r>
          </a:p>
          <a:p>
            <a:r>
              <a:rPr lang="en-US" altLang="zh-CN" sz="2000" dirty="0"/>
              <a:t>Fixed weights</a:t>
            </a:r>
          </a:p>
          <a:p>
            <a:r>
              <a:rPr lang="en-US" sz="2000" dirty="0"/>
              <a:t>Fixed shapes</a:t>
            </a:r>
          </a:p>
          <a:p>
            <a:endParaRPr lang="en-US" dirty="0"/>
          </a:p>
        </p:txBody>
      </p:sp>
      <p:sp>
        <p:nvSpPr>
          <p:cNvPr id="18" name="내용 개체 틀 1">
            <a:extLst>
              <a:ext uri="{FF2B5EF4-FFF2-40B4-BE49-F238E27FC236}">
                <a16:creationId xmlns:a16="http://schemas.microsoft.com/office/drawing/2014/main" id="{705F7AA2-900B-DA91-8942-D2089032D061}"/>
              </a:ext>
            </a:extLst>
          </p:cNvPr>
          <p:cNvSpPr txBox="1">
            <a:spLocks/>
          </p:cNvSpPr>
          <p:nvPr/>
        </p:nvSpPr>
        <p:spPr>
          <a:xfrm>
            <a:off x="4537979" y="4421641"/>
            <a:ext cx="2743200" cy="1912486"/>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Global </a:t>
            </a:r>
            <a:r>
              <a:rPr lang="en-US" altLang="zh-CN" dirty="0"/>
              <a:t>Attention</a:t>
            </a:r>
            <a:endParaRPr lang="en-US" dirty="0"/>
          </a:p>
          <a:p>
            <a:r>
              <a:rPr lang="en-US" sz="2000" dirty="0"/>
              <a:t>Background noises</a:t>
            </a:r>
          </a:p>
          <a:p>
            <a:r>
              <a:rPr lang="en-US" altLang="zh-CN" sz="2000" dirty="0"/>
              <a:t>Quadratic time complexity</a:t>
            </a:r>
            <a:endParaRPr lang="en-US" sz="2000" dirty="0"/>
          </a:p>
          <a:p>
            <a:endParaRPr lang="en-US" dirty="0"/>
          </a:p>
          <a:p>
            <a:endParaRPr lang="en-US" dirty="0"/>
          </a:p>
        </p:txBody>
      </p:sp>
      <p:sp>
        <p:nvSpPr>
          <p:cNvPr id="19" name="내용 개체 틀 1">
            <a:extLst>
              <a:ext uri="{FF2B5EF4-FFF2-40B4-BE49-F238E27FC236}">
                <a16:creationId xmlns:a16="http://schemas.microsoft.com/office/drawing/2014/main" id="{279F8ABF-CC9A-1590-08B2-F209C098A3E6}"/>
              </a:ext>
            </a:extLst>
          </p:cNvPr>
          <p:cNvSpPr txBox="1">
            <a:spLocks/>
          </p:cNvSpPr>
          <p:nvPr/>
        </p:nvSpPr>
        <p:spPr>
          <a:xfrm>
            <a:off x="7691486" y="4429456"/>
            <a:ext cx="2743200" cy="1912486"/>
          </a:xfrm>
          <a:prstGeom prst="rect">
            <a:avLst/>
          </a:prstGeom>
        </p:spPr>
        <p:txBody>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Local </a:t>
            </a:r>
            <a:r>
              <a:rPr lang="en-US" altLang="zh-CN" dirty="0"/>
              <a:t>Attention</a:t>
            </a:r>
            <a:endParaRPr lang="en-US" dirty="0"/>
          </a:p>
          <a:p>
            <a:r>
              <a:rPr lang="en-US" altLang="zh-CN" sz="2000" dirty="0"/>
              <a:t>Short-range modeling</a:t>
            </a:r>
          </a:p>
          <a:p>
            <a:r>
              <a:rPr lang="en-US" sz="2000" dirty="0"/>
              <a:t>Fixed shapes</a:t>
            </a:r>
          </a:p>
        </p:txBody>
      </p:sp>
      <p:sp>
        <p:nvSpPr>
          <p:cNvPr id="21" name="부제목 2">
            <a:extLst>
              <a:ext uri="{FF2B5EF4-FFF2-40B4-BE49-F238E27FC236}">
                <a16:creationId xmlns:a16="http://schemas.microsoft.com/office/drawing/2014/main" id="{3F919764-7E1A-56B2-E295-73AA01C9E3E4}"/>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Shortcomings of past methods</a:t>
            </a:r>
          </a:p>
        </p:txBody>
      </p:sp>
    </p:spTree>
    <p:extLst>
      <p:ext uri="{BB962C8B-B14F-4D97-AF65-F5344CB8AC3E}">
        <p14:creationId xmlns:p14="http://schemas.microsoft.com/office/powerpoint/2010/main" val="3368014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7</a:t>
            </a:fld>
            <a:endParaRPr lang="en-US" dirty="0"/>
          </a:p>
        </p:txBody>
      </p:sp>
      <p:sp>
        <p:nvSpPr>
          <p:cNvPr id="10" name="标题 9">
            <a:extLst>
              <a:ext uri="{FF2B5EF4-FFF2-40B4-BE49-F238E27FC236}">
                <a16:creationId xmlns:a16="http://schemas.microsoft.com/office/drawing/2014/main" id="{5DDB93C2-18D7-43F1-2E38-A4649BBA9BD1}"/>
              </a:ext>
            </a:extLst>
          </p:cNvPr>
          <p:cNvSpPr>
            <a:spLocks noGrp="1"/>
          </p:cNvSpPr>
          <p:nvPr>
            <p:ph type="title"/>
          </p:nvPr>
        </p:nvSpPr>
        <p:spPr/>
        <p:txBody>
          <a:bodyPr/>
          <a:lstStyle/>
          <a:p>
            <a:r>
              <a:rPr lang="en-US" altLang="zh-CN" dirty="0"/>
              <a:t>MOTIVATION</a:t>
            </a:r>
            <a:endParaRPr lang="zh-CN" altLang="en-US" dirty="0"/>
          </a:p>
        </p:txBody>
      </p:sp>
      <p:sp>
        <p:nvSpPr>
          <p:cNvPr id="2" name="부제목 2">
            <a:extLst>
              <a:ext uri="{FF2B5EF4-FFF2-40B4-BE49-F238E27FC236}">
                <a16:creationId xmlns:a16="http://schemas.microsoft.com/office/drawing/2014/main" id="{A9D0B2A7-AE04-300A-E15B-58F01EA3D0F2}"/>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Composition of </a:t>
            </a:r>
            <a:r>
              <a:rPr lang="en-US" altLang="zh-CN" dirty="0" err="1"/>
              <a:t>ViTs</a:t>
            </a:r>
            <a:endParaRPr lang="en-US" dirty="0"/>
          </a:p>
        </p:txBody>
      </p:sp>
      <p:sp>
        <p:nvSpPr>
          <p:cNvPr id="3" name="내용 개체 틀 2">
            <a:extLst>
              <a:ext uri="{FF2B5EF4-FFF2-40B4-BE49-F238E27FC236}">
                <a16:creationId xmlns:a16="http://schemas.microsoft.com/office/drawing/2014/main" id="{4685789C-6B5E-0F5A-9310-93AEF53CF5F1}"/>
              </a:ext>
            </a:extLst>
          </p:cNvPr>
          <p:cNvSpPr>
            <a:spLocks noGrp="1"/>
          </p:cNvSpPr>
          <p:nvPr>
            <p:ph idx="1"/>
          </p:nvPr>
        </p:nvSpPr>
        <p:spPr>
          <a:xfrm>
            <a:off x="710662" y="1875053"/>
            <a:ext cx="10515600" cy="4351338"/>
          </a:xfrm>
        </p:spPr>
        <p:txBody>
          <a:bodyPr>
            <a:normAutofit fontScale="85000" lnSpcReduction="20000"/>
          </a:bodyPr>
          <a:lstStyle/>
          <a:p>
            <a:pPr>
              <a:lnSpc>
                <a:spcPct val="150000"/>
              </a:lnSpc>
            </a:pPr>
            <a:r>
              <a:rPr lang="en-US" sz="2800" b="1" dirty="0"/>
              <a:t>MLP-mixer</a:t>
            </a:r>
            <a:endParaRPr lang="en-US" sz="2800" dirty="0"/>
          </a:p>
          <a:p>
            <a:pPr lvl="1">
              <a:lnSpc>
                <a:spcPct val="150000"/>
              </a:lnSpc>
            </a:pPr>
            <a:r>
              <a:rPr lang="en-US" sz="2400" dirty="0"/>
              <a:t>Replacing attention with MLP</a:t>
            </a:r>
          </a:p>
          <a:p>
            <a:pPr>
              <a:lnSpc>
                <a:spcPct val="150000"/>
              </a:lnSpc>
            </a:pPr>
            <a:r>
              <a:rPr lang="en-US" sz="2800" b="1" dirty="0" err="1"/>
              <a:t>ConvNeXt</a:t>
            </a:r>
            <a:r>
              <a:rPr lang="en-US" sz="2800" dirty="0"/>
              <a:t>	</a:t>
            </a:r>
          </a:p>
          <a:p>
            <a:pPr lvl="1">
              <a:lnSpc>
                <a:spcPct val="150000"/>
              </a:lnSpc>
            </a:pPr>
            <a:r>
              <a:rPr lang="en-US" sz="2400" dirty="0"/>
              <a:t> Gradually transforming the standard </a:t>
            </a:r>
            <a:r>
              <a:rPr lang="en-US" sz="2400" dirty="0" err="1"/>
              <a:t>ResNet</a:t>
            </a:r>
            <a:r>
              <a:rPr lang="en-US" sz="2400" dirty="0"/>
              <a:t> into the design of </a:t>
            </a:r>
            <a:r>
              <a:rPr lang="en-US" sz="2400" dirty="0" err="1"/>
              <a:t>ViTs</a:t>
            </a:r>
            <a:endParaRPr lang="en-US" sz="2400" dirty="0"/>
          </a:p>
          <a:p>
            <a:pPr>
              <a:lnSpc>
                <a:spcPct val="150000"/>
              </a:lnSpc>
            </a:pPr>
            <a:r>
              <a:rPr lang="en-US" sz="2800" b="1" dirty="0" err="1"/>
              <a:t>DWNet</a:t>
            </a:r>
            <a:endParaRPr lang="en-US" sz="2800" b="1" dirty="0"/>
          </a:p>
          <a:p>
            <a:pPr lvl="1">
              <a:lnSpc>
                <a:spcPct val="150000"/>
              </a:lnSpc>
            </a:pPr>
            <a:r>
              <a:rPr lang="en-US" sz="2400" dirty="0"/>
              <a:t>Key to localized attention is sparse connectivity and weight sharing</a:t>
            </a:r>
          </a:p>
          <a:p>
            <a:pPr>
              <a:lnSpc>
                <a:spcPct val="150000"/>
              </a:lnSpc>
            </a:pPr>
            <a:r>
              <a:rPr lang="en-US" sz="2800" b="1" dirty="0"/>
              <a:t>Conv2former</a:t>
            </a:r>
            <a:endParaRPr lang="en-US" sz="2800" dirty="0"/>
          </a:p>
          <a:p>
            <a:pPr lvl="1">
              <a:lnSpc>
                <a:spcPct val="150000"/>
              </a:lnSpc>
            </a:pPr>
            <a:r>
              <a:rPr lang="en-US" sz="2400" dirty="0"/>
              <a:t>Replacing attention with convolutional modulation</a:t>
            </a:r>
          </a:p>
          <a:p>
            <a:endParaRPr lang="en-US" sz="2800" dirty="0"/>
          </a:p>
          <a:p>
            <a:endParaRPr lang="en-US" sz="2800" dirty="0"/>
          </a:p>
          <a:p>
            <a:endParaRPr lang="en-US" sz="2800" dirty="0"/>
          </a:p>
        </p:txBody>
      </p:sp>
    </p:spTree>
    <p:extLst>
      <p:ext uri="{BB962C8B-B14F-4D97-AF65-F5344CB8AC3E}">
        <p14:creationId xmlns:p14="http://schemas.microsoft.com/office/powerpoint/2010/main" val="825740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CEF6E7-4F32-4DBF-9AA1-64C820A30835}"/>
              </a:ext>
            </a:extLst>
          </p:cNvPr>
          <p:cNvSpPr>
            <a:spLocks noGrp="1"/>
          </p:cNvSpPr>
          <p:nvPr>
            <p:ph type="ctrTitle"/>
          </p:nvPr>
        </p:nvSpPr>
        <p:spPr/>
        <p:txBody>
          <a:bodyPr/>
          <a:lstStyle/>
          <a:p>
            <a:r>
              <a:rPr lang="en-US" dirty="0"/>
              <a:t>METHOD</a:t>
            </a:r>
          </a:p>
        </p:txBody>
      </p:sp>
      <p:sp>
        <p:nvSpPr>
          <p:cNvPr id="3" name="부제목 2">
            <a:extLst>
              <a:ext uri="{FF2B5EF4-FFF2-40B4-BE49-F238E27FC236}">
                <a16:creationId xmlns:a16="http://schemas.microsoft.com/office/drawing/2014/main" id="{5B2C8FD0-7BA9-4ACC-BB0A-22A2CC46922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8517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BA58E1-E7B1-44E5-8F1A-F47C08CB6181}"/>
              </a:ext>
            </a:extLst>
          </p:cNvPr>
          <p:cNvSpPr>
            <a:spLocks noGrp="1"/>
          </p:cNvSpPr>
          <p:nvPr>
            <p:ph type="title"/>
          </p:nvPr>
        </p:nvSpPr>
        <p:spPr/>
        <p:txBody>
          <a:bodyPr/>
          <a:lstStyle/>
          <a:p>
            <a:r>
              <a:rPr lang="en-US" altLang="zh-CN" dirty="0"/>
              <a:t>METHOD</a:t>
            </a:r>
            <a:endParaRPr lang="en-US" dirty="0"/>
          </a:p>
        </p:txBody>
      </p:sp>
      <p:sp>
        <p:nvSpPr>
          <p:cNvPr id="4" name="슬라이드 번호 개체 틀 3">
            <a:extLst>
              <a:ext uri="{FF2B5EF4-FFF2-40B4-BE49-F238E27FC236}">
                <a16:creationId xmlns:a16="http://schemas.microsoft.com/office/drawing/2014/main" id="{C57B0777-557C-42E0-906D-B3557E3E4AB2}"/>
              </a:ext>
            </a:extLst>
          </p:cNvPr>
          <p:cNvSpPr>
            <a:spLocks noGrp="1"/>
          </p:cNvSpPr>
          <p:nvPr>
            <p:ph type="sldNum" sz="quarter" idx="12"/>
          </p:nvPr>
        </p:nvSpPr>
        <p:spPr/>
        <p:txBody>
          <a:bodyPr/>
          <a:lstStyle/>
          <a:p>
            <a:fld id="{E810C518-F830-431D-8D5C-6BC52F406456}" type="slidenum">
              <a:rPr lang="en-US" smtClean="0"/>
              <a:t>9</a:t>
            </a:fld>
            <a:endParaRPr lang="en-US"/>
          </a:p>
        </p:txBody>
      </p:sp>
      <p:sp>
        <p:nvSpPr>
          <p:cNvPr id="9" name="文本框 8">
            <a:extLst>
              <a:ext uri="{FF2B5EF4-FFF2-40B4-BE49-F238E27FC236}">
                <a16:creationId xmlns:a16="http://schemas.microsoft.com/office/drawing/2014/main" id="{FB7DD20B-9105-F5A9-58C8-FE8704E62F54}"/>
              </a:ext>
            </a:extLst>
          </p:cNvPr>
          <p:cNvSpPr txBox="1"/>
          <p:nvPr/>
        </p:nvSpPr>
        <p:spPr>
          <a:xfrm>
            <a:off x="1085472" y="1941163"/>
            <a:ext cx="5162433" cy="4030078"/>
          </a:xfrm>
          <a:prstGeom prst="rect">
            <a:avLst/>
          </a:prstGeom>
          <a:noFill/>
        </p:spPr>
        <p:txBody>
          <a:bodyPr wrap="square" rtlCol="0">
            <a:spAutoFit/>
          </a:bodyPr>
          <a:lstStyle/>
          <a:p>
            <a:pPr marL="457200" indent="-457200">
              <a:lnSpc>
                <a:spcPct val="150000"/>
              </a:lnSpc>
              <a:spcBef>
                <a:spcPts val="1000"/>
              </a:spcBef>
              <a:buClr>
                <a:srgbClr val="1B1464"/>
              </a:buClr>
              <a:buFont typeface="Arial" panose="020B0604020202020204" pitchFamily="34" charset="0"/>
              <a:buChar char="►"/>
            </a:pPr>
            <a:r>
              <a:rPr lang="en-US" altLang="zh-CN" sz="2400" dirty="0">
                <a:solidFill>
                  <a:srgbClr val="1B1464"/>
                </a:solidFill>
                <a:latin typeface="Arial" panose="020B0604020202020204" pitchFamily="34" charset="0"/>
                <a:cs typeface="Arial" panose="020B0604020202020204" pitchFamily="34" charset="0"/>
              </a:rPr>
              <a:t>Each head focuses on different aspects of the inputs, capturing different patterns of relationships.</a:t>
            </a:r>
          </a:p>
          <a:p>
            <a:pPr marL="457200" indent="-457200">
              <a:lnSpc>
                <a:spcPct val="150000"/>
              </a:lnSpc>
              <a:spcBef>
                <a:spcPts val="1000"/>
              </a:spcBef>
              <a:buClr>
                <a:srgbClr val="1B1464"/>
              </a:buClr>
              <a:buFont typeface="Arial" panose="020B0604020202020204" pitchFamily="34" charset="0"/>
              <a:buChar char="►"/>
            </a:pPr>
            <a:r>
              <a:rPr lang="en-US" altLang="zh-CN" sz="2400" dirty="0">
                <a:solidFill>
                  <a:srgbClr val="1B1464"/>
                </a:solidFill>
                <a:latin typeface="Arial" panose="020B0604020202020204" pitchFamily="34" charset="0"/>
                <a:cs typeface="Arial" panose="020B0604020202020204" pitchFamily="34" charset="0"/>
              </a:rPr>
              <a:t>Weights are assigned based on the correlation between the inputs to identify the spatial distribution.</a:t>
            </a:r>
            <a:endParaRPr lang="zh-CN" altLang="en-US" sz="2400" dirty="0">
              <a:solidFill>
                <a:srgbClr val="1B1464"/>
              </a:solidFill>
              <a:latin typeface="Arial" panose="020B0604020202020204" pitchFamily="34" charset="0"/>
              <a:cs typeface="Arial" panose="020B0604020202020204" pitchFamily="34" charset="0"/>
            </a:endParaRPr>
          </a:p>
        </p:txBody>
      </p:sp>
      <p:sp>
        <p:nvSpPr>
          <p:cNvPr id="5" name="부제목 2">
            <a:extLst>
              <a:ext uri="{FF2B5EF4-FFF2-40B4-BE49-F238E27FC236}">
                <a16:creationId xmlns:a16="http://schemas.microsoft.com/office/drawing/2014/main" id="{252AF8DD-39A9-3D4F-CC53-8261FED208AF}"/>
              </a:ext>
            </a:extLst>
          </p:cNvPr>
          <p:cNvSpPr txBox="1">
            <a:spLocks/>
          </p:cNvSpPr>
          <p:nvPr/>
        </p:nvSpPr>
        <p:spPr>
          <a:xfrm>
            <a:off x="838200" y="1262102"/>
            <a:ext cx="11005750" cy="615735"/>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1B1464"/>
              </a:buClr>
              <a:buFont typeface="Arial" panose="020B0604020202020204" pitchFamily="34" charset="0"/>
              <a:buChar char="►"/>
              <a:defRPr sz="2400" kern="1200">
                <a:solidFill>
                  <a:srgbClr val="1B1464"/>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rgbClr val="1B1464"/>
              </a:buClr>
              <a:buFont typeface="Arial" panose="020B0604020202020204" pitchFamily="34" charset="0"/>
              <a:buChar char="•"/>
              <a:defRPr sz="2000" kern="1200">
                <a:solidFill>
                  <a:srgbClr val="1B1464"/>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rgbClr val="1B1464"/>
              </a:buClr>
              <a:buFont typeface="Calibri" panose="020F0502020204030204" pitchFamily="34" charset="0"/>
              <a:buChar char="−"/>
              <a:defRPr sz="2000" kern="1200">
                <a:solidFill>
                  <a:srgbClr val="1B1464"/>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Key of Attention</a:t>
            </a:r>
          </a:p>
        </p:txBody>
      </p:sp>
      <p:pic>
        <p:nvPicPr>
          <p:cNvPr id="6" name="图片 5">
            <a:extLst>
              <a:ext uri="{FF2B5EF4-FFF2-40B4-BE49-F238E27FC236}">
                <a16:creationId xmlns:a16="http://schemas.microsoft.com/office/drawing/2014/main" id="{419123FE-AE54-CDD8-9D9E-6BB26B8D12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95176" y="793874"/>
            <a:ext cx="5484447" cy="5240694"/>
          </a:xfrm>
          <a:prstGeom prst="rect">
            <a:avLst/>
          </a:prstGeom>
        </p:spPr>
      </p:pic>
    </p:spTree>
    <p:extLst>
      <p:ext uri="{BB962C8B-B14F-4D97-AF65-F5344CB8AC3E}">
        <p14:creationId xmlns:p14="http://schemas.microsoft.com/office/powerpoint/2010/main" val="4285133312"/>
      </p:ext>
    </p:extLst>
  </p:cSld>
  <p:clrMapOvr>
    <a:masterClrMapping/>
  </p:clrMapOvr>
</p:sld>
</file>

<file path=ppt/theme/theme1.xml><?xml version="1.0" encoding="utf-8"?>
<a:theme xmlns:a="http://schemas.openxmlformats.org/drawingml/2006/main" name="Pacific Graphics 2023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3034</TotalTime>
  <Words>2307</Words>
  <Application>Microsoft Office PowerPoint</Application>
  <PresentationFormat>宽屏</PresentationFormat>
  <Paragraphs>145</Paragraphs>
  <Slides>21</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等线</vt:lpstr>
      <vt:lpstr>Arial</vt:lpstr>
      <vt:lpstr>Arial Narrow</vt:lpstr>
      <vt:lpstr>Calibri</vt:lpstr>
      <vt:lpstr>Cambria Math</vt:lpstr>
      <vt:lpstr>Times New Roman</vt:lpstr>
      <vt:lpstr>Wingdings</vt:lpstr>
      <vt:lpstr>Pacific Graphics 2023 Theme</vt:lpstr>
      <vt:lpstr>MAPMaN: Multi-Stage U-Shaped Adaptive Pattern Matching Network for Semantic Segmentation of Remote Sensing Images </vt:lpstr>
      <vt:lpstr>INTRODUCTION</vt:lpstr>
      <vt:lpstr>INTRODUCTION </vt:lpstr>
      <vt:lpstr>INTRODUCTION </vt:lpstr>
      <vt:lpstr>MOTIVATION</vt:lpstr>
      <vt:lpstr>MOTIVATION</vt:lpstr>
      <vt:lpstr>MOTIVATION</vt:lpstr>
      <vt:lpstr>METHOD</vt:lpstr>
      <vt:lpstr>METHOD</vt:lpstr>
      <vt:lpstr>METHOD</vt:lpstr>
      <vt:lpstr>METHOD</vt:lpstr>
      <vt:lpstr>METHOD</vt:lpstr>
      <vt:lpstr>METHOD</vt:lpstr>
      <vt:lpstr>EXPERIMENTS</vt:lpstr>
      <vt:lpstr>EXPERIMENT</vt:lpstr>
      <vt:lpstr>EXPERIMENT</vt:lpstr>
      <vt:lpstr>EXPERIMENT</vt:lpstr>
      <vt:lpstr>EXPERIMENT</vt:lpstr>
      <vt:lpstr>EXPERIMENTS</vt:lpstr>
      <vt:lpstr>CONCLUSIONS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Motion Lab - Mocap</dc:creator>
  <cp:lastModifiedBy>tingfeng hong</cp:lastModifiedBy>
  <cp:revision>64</cp:revision>
  <dcterms:created xsi:type="dcterms:W3CDTF">2023-09-01T07:46:09Z</dcterms:created>
  <dcterms:modified xsi:type="dcterms:W3CDTF">2023-10-13T02:37:28Z</dcterms:modified>
</cp:coreProperties>
</file>